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 id="214748365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embeddedFontLst>
    <p:embeddedFont>
      <p:font typeface="Roboto"/>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34">
          <p15:clr>
            <a:srgbClr val="A4A3A4"/>
          </p15:clr>
        </p15:guide>
        <p15:guide id="2" pos="7446">
          <p15:clr>
            <a:srgbClr val="A4A3A4"/>
          </p15:clr>
        </p15:guide>
        <p15:guide id="3" pos="3749">
          <p15:clr>
            <a:srgbClr val="A4A3A4"/>
          </p15:clr>
        </p15:guide>
        <p15:guide id="4" orient="horz" pos="1774">
          <p15:clr>
            <a:srgbClr val="A4A3A4"/>
          </p15:clr>
        </p15:guide>
        <p15:guide id="5" pos="393">
          <p15:clr>
            <a:srgbClr val="A4A3A4"/>
          </p15:clr>
        </p15:guide>
        <p15:guide id="6" orient="horz" pos="1230">
          <p15:clr>
            <a:srgbClr val="A4A3A4"/>
          </p15:clr>
        </p15:guide>
        <p15:guide id="7" orient="horz" pos="4110">
          <p15:clr>
            <a:srgbClr val="A4A3A4"/>
          </p15:clr>
        </p15:guide>
        <p15:guide id="8" orient="horz" pos="218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4"/>
        <p:guide pos="7446"/>
        <p:guide pos="3749"/>
        <p:guide pos="1774" orient="horz"/>
        <p:guide pos="393"/>
        <p:guide pos="1230" orient="horz"/>
        <p:guide pos="4110" orient="horz"/>
        <p:guide pos="218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5.xml"/><Relationship Id="rId55" Type="http://schemas.openxmlformats.org/officeDocument/2006/relationships/font" Target="fonts/Roboto-boldItalic.fntdata"/><Relationship Id="rId10" Type="http://schemas.openxmlformats.org/officeDocument/2006/relationships/slide" Target="slides/slide4.xml"/><Relationship Id="rId54" Type="http://schemas.openxmlformats.org/officeDocument/2006/relationships/font" Target="fonts/Roboto-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lv-LV"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 name="Google Shape;4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 name="Google Shape;5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 name="Google Shape;6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 name="Google Shape;6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 name="Google Shape;7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2" name="Google Shape;27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6" name="Google Shape;36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with Footer">
  <p:cSld name="Empty with Footer">
    <p:spTree>
      <p:nvGrpSpPr>
        <p:cNvPr id="15" name="Shape 15"/>
        <p:cNvGrpSpPr/>
        <p:nvPr/>
      </p:nvGrpSpPr>
      <p:grpSpPr>
        <a:xfrm>
          <a:off x="0" y="0"/>
          <a:ext cx="0" cy="0"/>
          <a:chOff x="0" y="0"/>
          <a:chExt cx="0" cy="0"/>
        </a:xfrm>
      </p:grpSpPr>
      <p:sp>
        <p:nvSpPr>
          <p:cNvPr id="16" name="Google Shape;16;p4"/>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ndard with 1 pic">
  <p:cSld name="Standard with 1 pic">
    <p:spTree>
      <p:nvGrpSpPr>
        <p:cNvPr id="17" name="Shape 17"/>
        <p:cNvGrpSpPr/>
        <p:nvPr/>
      </p:nvGrpSpPr>
      <p:grpSpPr>
        <a:xfrm>
          <a:off x="0" y="0"/>
          <a:ext cx="0" cy="0"/>
          <a:chOff x="0" y="0"/>
          <a:chExt cx="0" cy="0"/>
        </a:xfrm>
      </p:grpSpPr>
      <p:sp>
        <p:nvSpPr>
          <p:cNvPr id="18" name="Google Shape;18;p5"/>
          <p:cNvSpPr/>
          <p:nvPr/>
        </p:nvSpPr>
        <p:spPr>
          <a:xfrm>
            <a:off x="0" y="0"/>
            <a:ext cx="12192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 name="Google Shape;19;p5"/>
          <p:cNvSpPr/>
          <p:nvPr>
            <p:ph idx="2" type="pic"/>
          </p:nvPr>
        </p:nvSpPr>
        <p:spPr>
          <a:xfrm>
            <a:off x="0" y="0"/>
            <a:ext cx="5354664" cy="6858000"/>
          </a:xfrm>
          <a:prstGeom prst="rect">
            <a:avLst/>
          </a:prstGeom>
          <a:noFill/>
          <a:ln>
            <a:noFill/>
          </a:ln>
        </p:spPr>
      </p:sp>
      <p:sp>
        <p:nvSpPr>
          <p:cNvPr id="20" name="Google Shape;20;p5"/>
          <p:cNvSpPr txBox="1"/>
          <p:nvPr>
            <p:ph idx="1" type="body"/>
          </p:nvPr>
        </p:nvSpPr>
        <p:spPr>
          <a:xfrm>
            <a:off x="5826524" y="1879460"/>
            <a:ext cx="4669622" cy="9445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C8064"/>
              </a:buClr>
              <a:buSzPts val="4400"/>
              <a:buFont typeface="Arial"/>
              <a:buNone/>
              <a:defRPr b="1" i="0" sz="4400" u="none" cap="none" strike="noStrike">
                <a:solidFill>
                  <a:srgbClr val="5C806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5"/>
          <p:cNvSpPr txBox="1"/>
          <p:nvPr>
            <p:ph idx="3" type="body"/>
          </p:nvPr>
        </p:nvSpPr>
        <p:spPr>
          <a:xfrm>
            <a:off x="5826125" y="2611920"/>
            <a:ext cx="4670021" cy="9445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2400"/>
              <a:buFont typeface="Arial"/>
              <a:buNone/>
              <a:defRPr b="1" i="0" sz="24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5"/>
          <p:cNvSpPr txBox="1"/>
          <p:nvPr>
            <p:ph idx="4" type="body"/>
          </p:nvPr>
        </p:nvSpPr>
        <p:spPr>
          <a:xfrm>
            <a:off x="5826125" y="3211513"/>
            <a:ext cx="5994400" cy="15382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5"/>
          <p:cNvSpPr txBox="1"/>
          <p:nvPr>
            <p:ph idx="5" type="body"/>
          </p:nvPr>
        </p:nvSpPr>
        <p:spPr>
          <a:xfrm>
            <a:off x="106363" y="6498077"/>
            <a:ext cx="3156091" cy="2583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100"/>
              <a:buFont typeface="Arial"/>
              <a:buNone/>
              <a:defRPr b="0" i="0" sz="11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ndard text/subheadline">
  <p:cSld name="Standard text/subheadline">
    <p:spTree>
      <p:nvGrpSpPr>
        <p:cNvPr id="24" name="Shape 24"/>
        <p:cNvGrpSpPr/>
        <p:nvPr/>
      </p:nvGrpSpPr>
      <p:grpSpPr>
        <a:xfrm>
          <a:off x="0" y="0"/>
          <a:ext cx="0" cy="0"/>
          <a:chOff x="0" y="0"/>
          <a:chExt cx="0" cy="0"/>
        </a:xfrm>
      </p:grpSpPr>
      <p:sp>
        <p:nvSpPr>
          <p:cNvPr id="25" name="Google Shape;25;p6"/>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
          <p:cNvSpPr txBox="1"/>
          <p:nvPr>
            <p:ph idx="1" type="body"/>
          </p:nvPr>
        </p:nvSpPr>
        <p:spPr>
          <a:xfrm>
            <a:off x="533852" y="1408327"/>
            <a:ext cx="8989855" cy="55399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6"/>
          <p:cNvSpPr txBox="1"/>
          <p:nvPr>
            <p:ph idx="2" type="body"/>
          </p:nvPr>
        </p:nvSpPr>
        <p:spPr>
          <a:xfrm>
            <a:off x="533851" y="2098303"/>
            <a:ext cx="11284010" cy="38297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28" name="Shape 28"/>
        <p:cNvGrpSpPr/>
        <p:nvPr/>
      </p:nvGrpSpPr>
      <p:grpSpPr>
        <a:xfrm>
          <a:off x="0" y="0"/>
          <a:ext cx="0" cy="0"/>
          <a:chOff x="0" y="0"/>
          <a:chExt cx="0" cy="0"/>
        </a:xfrm>
      </p:grpSpPr>
      <p:pic>
        <p:nvPicPr>
          <p:cNvPr id="29" name="Google Shape;29;p7"/>
          <p:cNvPicPr preferRelativeResize="0"/>
          <p:nvPr/>
        </p:nvPicPr>
        <p:blipFill rotWithShape="1">
          <a:blip r:embed="rId2">
            <a:alphaModFix/>
          </a:blip>
          <a:srcRect b="0" l="0" r="0" t="0"/>
          <a:stretch/>
        </p:blipFill>
        <p:spPr>
          <a:xfrm>
            <a:off x="5011282" y="1238287"/>
            <a:ext cx="2169437" cy="1145879"/>
          </a:xfrm>
          <a:prstGeom prst="rect">
            <a:avLst/>
          </a:prstGeom>
          <a:noFill/>
          <a:ln>
            <a:noFill/>
          </a:ln>
        </p:spPr>
      </p:pic>
      <p:sp>
        <p:nvSpPr>
          <p:cNvPr id="30" name="Google Shape;30;p7"/>
          <p:cNvSpPr txBox="1"/>
          <p:nvPr>
            <p:ph idx="1" type="body"/>
          </p:nvPr>
        </p:nvSpPr>
        <p:spPr>
          <a:xfrm>
            <a:off x="955858" y="3407313"/>
            <a:ext cx="10319159" cy="168813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004E84"/>
              </a:buClr>
              <a:buSzPts val="4400"/>
              <a:buFont typeface="Arial"/>
              <a:buNone/>
              <a:defRPr b="1" i="0" sz="4400" u="none" cap="none" strike="noStrike">
                <a:solidFill>
                  <a:srgbClr val="004E8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stats">
  <p:cSld name="Text &amp; stats">
    <p:spTree>
      <p:nvGrpSpPr>
        <p:cNvPr id="31" name="Shape 31"/>
        <p:cNvGrpSpPr/>
        <p:nvPr/>
      </p:nvGrpSpPr>
      <p:grpSpPr>
        <a:xfrm>
          <a:off x="0" y="0"/>
          <a:ext cx="0" cy="0"/>
          <a:chOff x="0" y="0"/>
          <a:chExt cx="0" cy="0"/>
        </a:xfrm>
      </p:grpSpPr>
      <p:sp>
        <p:nvSpPr>
          <p:cNvPr id="32" name="Google Shape;32;p8"/>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8"/>
          <p:cNvSpPr txBox="1"/>
          <p:nvPr>
            <p:ph idx="1" type="body"/>
          </p:nvPr>
        </p:nvSpPr>
        <p:spPr>
          <a:xfrm>
            <a:off x="533852" y="2016252"/>
            <a:ext cx="8989855" cy="55399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8"/>
          <p:cNvSpPr txBox="1"/>
          <p:nvPr>
            <p:ph idx="2" type="body"/>
          </p:nvPr>
        </p:nvSpPr>
        <p:spPr>
          <a:xfrm>
            <a:off x="533851" y="2570250"/>
            <a:ext cx="6343041" cy="22748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3636"/>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cxnSp>
        <p:nvCxnSpPr>
          <p:cNvPr id="35" name="Google Shape;35;p8"/>
          <p:cNvCxnSpPr/>
          <p:nvPr/>
        </p:nvCxnSpPr>
        <p:spPr>
          <a:xfrm>
            <a:off x="7766044" y="2367318"/>
            <a:ext cx="0" cy="1837614"/>
          </a:xfrm>
          <a:prstGeom prst="straightConnector1">
            <a:avLst/>
          </a:prstGeom>
          <a:noFill/>
          <a:ln cap="flat" cmpd="sng" w="9525">
            <a:solidFill>
              <a:srgbClr val="004E84"/>
            </a:solidFill>
            <a:prstDash val="solid"/>
            <a:miter lim="800000"/>
            <a:headEnd len="sm" w="sm" type="none"/>
            <a:tailEnd len="sm" w="sm" type="none"/>
          </a:ln>
        </p:spPr>
      </p:cxnSp>
      <p:sp>
        <p:nvSpPr>
          <p:cNvPr id="36" name="Google Shape;36;p8"/>
          <p:cNvSpPr txBox="1"/>
          <p:nvPr>
            <p:ph idx="3" type="body"/>
          </p:nvPr>
        </p:nvSpPr>
        <p:spPr>
          <a:xfrm>
            <a:off x="8339116" y="2339030"/>
            <a:ext cx="1770005" cy="36981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4E84"/>
              </a:buClr>
              <a:buSzPts val="1800"/>
              <a:buFont typeface="Arial"/>
              <a:buNone/>
              <a:defRPr b="1" i="0" sz="1800" u="none" cap="none" strike="noStrike">
                <a:solidFill>
                  <a:srgbClr val="004E8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8"/>
          <p:cNvSpPr txBox="1"/>
          <p:nvPr>
            <p:ph idx="4" type="body"/>
          </p:nvPr>
        </p:nvSpPr>
        <p:spPr>
          <a:xfrm>
            <a:off x="8339116" y="2893028"/>
            <a:ext cx="3015655" cy="8607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AB419"/>
              </a:buClr>
              <a:buSzPts val="6000"/>
              <a:buFont typeface="Arial"/>
              <a:buNone/>
              <a:defRPr b="1" i="0" sz="6000" u="none" cap="none" strike="noStrike">
                <a:solidFill>
                  <a:srgbClr val="8AB419"/>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8"/>
          <p:cNvSpPr txBox="1"/>
          <p:nvPr>
            <p:ph idx="5" type="body"/>
          </p:nvPr>
        </p:nvSpPr>
        <p:spPr>
          <a:xfrm>
            <a:off x="8339116" y="3753753"/>
            <a:ext cx="2031513" cy="22748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3636"/>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no Standard title ">
  <p:cSld name="Empty/no Standard title ">
    <p:spTree>
      <p:nvGrpSpPr>
        <p:cNvPr id="39" name="Shape 3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y Empty">
  <p:cSld name="Fully Empty">
    <p:spTree>
      <p:nvGrpSpPr>
        <p:cNvPr id="40" name="Shape 40"/>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spTree>
      <p:nvGrpSpPr>
        <p:cNvPr id="41" name="Shape 41"/>
        <p:cNvGrpSpPr/>
        <p:nvPr/>
      </p:nvGrpSpPr>
      <p:grpSpPr>
        <a:xfrm>
          <a:off x="0" y="0"/>
          <a:ext cx="0" cy="0"/>
          <a:chOff x="0" y="0"/>
          <a:chExt cx="0" cy="0"/>
        </a:xfrm>
      </p:grpSpPr>
      <p:sp>
        <p:nvSpPr>
          <p:cNvPr id="42" name="Google Shape;42;p11"/>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theme" Target="../theme/theme2.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515295" y="365126"/>
            <a:ext cx="7789876" cy="5407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5C8064"/>
              </a:buClr>
              <a:buSzPts val="4000"/>
              <a:buFont typeface="Calibri"/>
              <a:buNone/>
              <a:defRPr b="1" i="0" sz="4000" u="none" cap="none" strike="noStrike">
                <a:solidFill>
                  <a:srgbClr val="5C8064"/>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3"/>
          <p:cNvSpPr txBox="1"/>
          <p:nvPr/>
        </p:nvSpPr>
        <p:spPr>
          <a:xfrm>
            <a:off x="11289419" y="6205395"/>
            <a:ext cx="619153"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lv-LV" sz="1400" u="none" cap="none" strike="noStrike">
                <a:solidFill>
                  <a:schemeClr val="dk1"/>
                </a:solidFill>
                <a:latin typeface="Calibri"/>
                <a:ea typeface="Calibri"/>
                <a:cs typeface="Calibri"/>
                <a:sym typeface="Calibri"/>
              </a:rPr>
              <a:t>| </a:t>
            </a:r>
            <a:fld id="{00000000-1234-1234-1234-123412341234}" type="slidenum">
              <a:rPr b="0" i="0" lang="lv-LV" sz="1400" u="none" cap="none" strike="noStrike">
                <a:solidFill>
                  <a:schemeClr val="dk2"/>
                </a:solidFill>
                <a:latin typeface="Calibri"/>
                <a:ea typeface="Calibri"/>
                <a:cs typeface="Calibri"/>
                <a:sym typeface="Calibri"/>
              </a:rPr>
              <a:t>‹#›</a:t>
            </a:fld>
            <a:endParaRPr b="1" i="0" sz="1400" u="none" cap="none" strike="noStrike">
              <a:solidFill>
                <a:schemeClr val="dk2"/>
              </a:solidFill>
              <a:latin typeface="Calibri"/>
              <a:ea typeface="Calibri"/>
              <a:cs typeface="Calibri"/>
              <a:sym typeface="Calibri"/>
            </a:endParaRPr>
          </a:p>
        </p:txBody>
      </p:sp>
      <p:sp>
        <p:nvSpPr>
          <p:cNvPr id="14" name="Google Shape;14;p3"/>
          <p:cNvSpPr txBox="1"/>
          <p:nvPr/>
        </p:nvSpPr>
        <p:spPr>
          <a:xfrm>
            <a:off x="16157050" y="201107"/>
            <a:ext cx="65" cy="615553"/>
          </a:xfrm>
          <a:prstGeom prst="rect">
            <a:avLst/>
          </a:prstGeom>
          <a:solidFill>
            <a:schemeClr val="lt1"/>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rgbClr val="004E84"/>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2"/>
          <p:cNvSpPr/>
          <p:nvPr/>
        </p:nvSpPr>
        <p:spPr>
          <a:xfrm>
            <a:off x="9048308" y="3710756"/>
            <a:ext cx="4019106" cy="4019106"/>
          </a:xfrm>
          <a:prstGeom prst="ellipse">
            <a:avLst/>
          </a:prstGeom>
          <a:solidFill>
            <a:srgbClr val="5D7997">
              <a:alpha val="1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 name="Google Shape;48;p12"/>
          <p:cNvSpPr txBox="1"/>
          <p:nvPr/>
        </p:nvSpPr>
        <p:spPr>
          <a:xfrm>
            <a:off x="821493" y="3163779"/>
            <a:ext cx="8347673" cy="549061"/>
          </a:xfrm>
          <a:prstGeom prst="rect">
            <a:avLst/>
          </a:prstGeom>
          <a:noFill/>
          <a:ln>
            <a:noFill/>
          </a:ln>
        </p:spPr>
        <p:txBody>
          <a:bodyPr anchorCtr="0" anchor="ctr" bIns="45700" lIns="0" spcFirstLastPara="1" rIns="0" wrap="square" tIns="45700">
            <a:spAutoFit/>
          </a:bodyPr>
          <a:lstStyle/>
          <a:p>
            <a:pPr indent="0" lvl="0" marL="0" marR="0" rtl="0" algn="l">
              <a:lnSpc>
                <a:spcPct val="72272"/>
              </a:lnSpc>
              <a:spcBef>
                <a:spcPts val="0"/>
              </a:spcBef>
              <a:spcAft>
                <a:spcPts val="0"/>
              </a:spcAft>
              <a:buClr>
                <a:srgbClr val="5C8064"/>
              </a:buClr>
              <a:buSzPts val="4400"/>
              <a:buFont typeface="Arial"/>
              <a:buNone/>
            </a:pPr>
            <a:r>
              <a:rPr b="1" i="0" lang="lv-LV" sz="4400" u="none" cap="none" strike="noStrike">
                <a:solidFill>
                  <a:srgbClr val="5C8064"/>
                </a:solidFill>
                <a:latin typeface="Calibri"/>
                <a:ea typeface="Calibri"/>
                <a:cs typeface="Calibri"/>
                <a:sym typeface="Calibri"/>
              </a:rPr>
              <a:t>Circular business models</a:t>
            </a:r>
            <a:endParaRPr b="1" i="0" sz="2400" u="none" cap="none" strike="noStrike">
              <a:solidFill>
                <a:srgbClr val="5C8064"/>
              </a:solidFill>
              <a:latin typeface="Calibri"/>
              <a:ea typeface="Calibri"/>
              <a:cs typeface="Calibri"/>
              <a:sym typeface="Calibri"/>
            </a:endParaRPr>
          </a:p>
        </p:txBody>
      </p:sp>
      <p:pic>
        <p:nvPicPr>
          <p:cNvPr id="49" name="Google Shape;49;p12"/>
          <p:cNvPicPr preferRelativeResize="0"/>
          <p:nvPr/>
        </p:nvPicPr>
        <p:blipFill rotWithShape="1">
          <a:blip r:embed="rId3">
            <a:alphaModFix/>
          </a:blip>
          <a:srcRect b="0" l="0" r="0" t="0"/>
          <a:stretch/>
        </p:blipFill>
        <p:spPr>
          <a:xfrm>
            <a:off x="9513125" y="4143167"/>
            <a:ext cx="3141245" cy="3141245"/>
          </a:xfrm>
          <a:prstGeom prst="rect">
            <a:avLst/>
          </a:prstGeom>
          <a:noFill/>
          <a:ln>
            <a:noFill/>
          </a:ln>
        </p:spPr>
      </p:pic>
      <p:pic>
        <p:nvPicPr>
          <p:cNvPr descr="A blue flag with yellow stars and a blue circle with green text&#10;&#10;Description automatically generated" id="50" name="Google Shape;50;p12"/>
          <p:cNvPicPr preferRelativeResize="0"/>
          <p:nvPr/>
        </p:nvPicPr>
        <p:blipFill rotWithShape="1">
          <a:blip r:embed="rId4">
            <a:alphaModFix/>
          </a:blip>
          <a:srcRect b="0" l="0" r="0" t="0"/>
          <a:stretch/>
        </p:blipFill>
        <p:spPr>
          <a:xfrm>
            <a:off x="634719" y="541077"/>
            <a:ext cx="4897820" cy="207113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Methodological Notes</a:t>
            </a:r>
            <a:endParaRPr/>
          </a:p>
        </p:txBody>
      </p:sp>
      <p:sp>
        <p:nvSpPr>
          <p:cNvPr id="56" name="Google Shape;56;p13"/>
          <p:cNvSpPr txBox="1"/>
          <p:nvPr/>
        </p:nvSpPr>
        <p:spPr>
          <a:xfrm>
            <a:off x="620701" y="1840344"/>
            <a:ext cx="10728112" cy="4717652"/>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Summary</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education program provides a comprehensive understanding of circular business models, enabling participants to apply circular principles in their professional activities or entrepreneurship ventures. It is adaptable to different educational settings and can be customized to meet specific learning objectives and time constraints.</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Duration</a:t>
            </a:r>
            <a:r>
              <a:rPr b="0" i="0" lang="lv-LV" sz="1800" u="none" cap="none" strike="noStrike">
                <a:solidFill>
                  <a:schemeClr val="dk1"/>
                </a:solidFill>
                <a:latin typeface="Calibri"/>
                <a:ea typeface="Calibri"/>
                <a:cs typeface="Calibri"/>
                <a:sym typeface="Calibri"/>
              </a:rPr>
              <a:t>:</a:t>
            </a:r>
            <a:r>
              <a:rPr b="1" i="0" lang="lv-LV" sz="1800" u="none" cap="none" strike="noStrike">
                <a:solidFill>
                  <a:schemeClr val="dk1"/>
                </a:solidFill>
                <a:latin typeface="Calibri"/>
                <a:ea typeface="Calibri"/>
                <a:cs typeface="Calibri"/>
                <a:sym typeface="Calibri"/>
              </a:rPr>
              <a:t> </a:t>
            </a:r>
            <a:r>
              <a:rPr b="0" i="0" lang="lv-LV" sz="1800" u="none" cap="none" strike="noStrike">
                <a:solidFill>
                  <a:schemeClr val="dk1"/>
                </a:solidFill>
                <a:latin typeface="Calibri"/>
                <a:ea typeface="Calibri"/>
                <a:cs typeface="Calibri"/>
                <a:sym typeface="Calibri"/>
              </a:rPr>
              <a:t>4 hours</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Training modes</a:t>
            </a:r>
            <a:r>
              <a:rPr b="0" i="0" lang="lv-LV" sz="1800" u="none" cap="none" strike="noStrike">
                <a:solidFill>
                  <a:schemeClr val="dk1"/>
                </a:solidFill>
                <a:latin typeface="Calibri"/>
                <a:ea typeface="Calibri"/>
                <a:cs typeface="Calibri"/>
                <a:sym typeface="Calibri"/>
              </a:rPr>
              <a:t>: in person; online; hybrid (both – in person and online)</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rgbClr val="FF0000"/>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Requirements for trainers</a:t>
            </a:r>
            <a:endParaRPr b="1"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Knowledge and experience in circular economy</a:t>
            </a:r>
            <a:endParaRPr b="0"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Green thinking, willing to change the way business operates</a:t>
            </a:r>
            <a:endParaRPr b="0" i="0" sz="1800" u="none" cap="none" strike="noStrike">
              <a:solidFill>
                <a:schemeClr val="dk1"/>
              </a:solidFill>
              <a:latin typeface="Calibri"/>
              <a:ea typeface="Calibri"/>
              <a:cs typeface="Calibri"/>
              <a:sym typeface="Calibri"/>
            </a:endParaRPr>
          </a:p>
          <a:p>
            <a:pPr indent="0" lvl="0" marL="0" marR="0" rtl="0" algn="l">
              <a:lnSpc>
                <a:spcPct val="113636"/>
              </a:lnSpc>
              <a:spcBef>
                <a:spcPts val="0"/>
              </a:spcBef>
              <a:spcAft>
                <a:spcPts val="0"/>
              </a:spcAft>
              <a:buClr>
                <a:srgbClr val="000000"/>
              </a:buClr>
              <a:buSzPts val="2200"/>
              <a:buFont typeface="Arial"/>
              <a:buNone/>
            </a:pPr>
            <a:r>
              <a:t/>
            </a:r>
            <a:endParaRPr b="0" i="0" sz="2200" u="none" cap="none" strike="noStrike">
              <a:solidFill>
                <a:srgbClr val="FF0000"/>
              </a:solidFill>
              <a:latin typeface="Calibri"/>
              <a:ea typeface="Calibri"/>
              <a:cs typeface="Calibri"/>
              <a:sym typeface="Calibri"/>
            </a:endParaRPr>
          </a:p>
        </p:txBody>
      </p:sp>
      <p:sp>
        <p:nvSpPr>
          <p:cNvPr id="57" name="Google Shape;57;p13"/>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Methodological Notes</a:t>
            </a:r>
            <a:endParaRPr/>
          </a:p>
        </p:txBody>
      </p:sp>
      <p:sp>
        <p:nvSpPr>
          <p:cNvPr id="63" name="Google Shape;63;p14"/>
          <p:cNvSpPr txBox="1"/>
          <p:nvPr/>
        </p:nvSpPr>
        <p:spPr>
          <a:xfrm>
            <a:off x="623901" y="1234594"/>
            <a:ext cx="10728000" cy="4717800"/>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Target Groups</a:t>
            </a:r>
            <a:endParaRPr b="1"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Makers: Information and samples that can be used for transferring to circular economy</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Makerspaces: Inform makers about circular business models, help to use reusable materials in the prototyping faze.</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Suppliers: Offer more reusable materials</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Start-ups:  reusable materials in the prototyping faze, circular business thinking in developing their product</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SMEs: Reuse of leftovers, rethinking the product cycle</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Business support organisations: Less materials that cannot be recycled, more businesses with less pollution in the region.</a:t>
            </a:r>
            <a:endParaRPr b="0" i="0" sz="16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100"/>
              <a:buFont typeface="Arial"/>
              <a:buNone/>
            </a:pPr>
            <a:r>
              <a:t/>
            </a:r>
            <a:endParaRPr b="1" i="0" sz="11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Training Outcomes</a:t>
            </a:r>
            <a:endParaRPr b="1"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Understanding of circular and linear business models</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Knowledge about types of </a:t>
            </a:r>
            <a:r>
              <a:rPr lang="lv-LV" sz="1600">
                <a:solidFill>
                  <a:schemeClr val="dk1"/>
                </a:solidFill>
                <a:latin typeface="Calibri"/>
                <a:ea typeface="Calibri"/>
                <a:cs typeface="Calibri"/>
                <a:sym typeface="Calibri"/>
              </a:rPr>
              <a:t>circular</a:t>
            </a:r>
            <a:r>
              <a:rPr b="0" i="0" lang="lv-LV" sz="1600" u="none" cap="none" strike="noStrike">
                <a:solidFill>
                  <a:schemeClr val="dk1"/>
                </a:solidFill>
                <a:latin typeface="Calibri"/>
                <a:ea typeface="Calibri"/>
                <a:cs typeface="Calibri"/>
                <a:sym typeface="Calibri"/>
              </a:rPr>
              <a:t> business models</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Possibilities to transfer from linear to circular business models</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Recourses for information about circular economy</a:t>
            </a:r>
            <a:endParaRPr b="0" i="0" sz="16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rgbClr val="FF0000"/>
              </a:solidFill>
              <a:latin typeface="Calibri"/>
              <a:ea typeface="Calibri"/>
              <a:cs typeface="Calibri"/>
              <a:sym typeface="Calibri"/>
            </a:endParaRPr>
          </a:p>
          <a:p>
            <a:pPr indent="0" lvl="0" marL="0" marR="0" rtl="0" algn="l">
              <a:lnSpc>
                <a:spcPct val="113636"/>
              </a:lnSpc>
              <a:spcBef>
                <a:spcPts val="0"/>
              </a:spcBef>
              <a:spcAft>
                <a:spcPts val="0"/>
              </a:spcAft>
              <a:buClr>
                <a:srgbClr val="000000"/>
              </a:buClr>
              <a:buSzPts val="2200"/>
              <a:buFont typeface="Arial"/>
              <a:buNone/>
            </a:pPr>
            <a:r>
              <a:t/>
            </a:r>
            <a:endParaRPr b="0" i="0" sz="2200" u="none" cap="none" strike="noStrike">
              <a:solidFill>
                <a:srgbClr val="FF0000"/>
              </a:solidFill>
              <a:latin typeface="Calibri"/>
              <a:ea typeface="Calibri"/>
              <a:cs typeface="Calibri"/>
              <a:sym typeface="Calibri"/>
            </a:endParaRPr>
          </a:p>
        </p:txBody>
      </p:sp>
      <p:sp>
        <p:nvSpPr>
          <p:cNvPr id="64" name="Google Shape;64;p14"/>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Methodological Notes</a:t>
            </a:r>
            <a:endParaRPr/>
          </a:p>
        </p:txBody>
      </p:sp>
      <p:sp>
        <p:nvSpPr>
          <p:cNvPr id="70" name="Google Shape;70;p15"/>
          <p:cNvSpPr txBox="1"/>
          <p:nvPr/>
        </p:nvSpPr>
        <p:spPr>
          <a:xfrm>
            <a:off x="587489" y="1396844"/>
            <a:ext cx="10728000" cy="4717800"/>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Training Tools and Resources</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For trainer:</a:t>
            </a:r>
            <a:endParaRPr b="0"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Presentation</a:t>
            </a:r>
            <a:endParaRPr b="0"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Equipment for showing the presentation</a:t>
            </a:r>
            <a:endParaRPr b="0"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Access to video conferencing platform</a:t>
            </a:r>
            <a:endParaRPr b="0" i="0" sz="18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Paper and pens for activity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For trainee:</a:t>
            </a:r>
            <a:endParaRPr b="0" i="0" sz="1400" u="none" cap="none" strike="noStrike">
              <a:solidFill>
                <a:schemeClr val="dk1"/>
              </a:solidFill>
              <a:latin typeface="Arial"/>
              <a:ea typeface="Arial"/>
              <a:cs typeface="Arial"/>
              <a:sym typeface="Arial"/>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800" u="none" cap="none" strike="noStrike">
                <a:solidFill>
                  <a:schemeClr val="dk1"/>
                </a:solidFill>
                <a:latin typeface="Calibri"/>
                <a:ea typeface="Calibri"/>
                <a:cs typeface="Calibri"/>
                <a:sym typeface="Calibri"/>
              </a:rPr>
              <a:t>Computer, good internet connection, headset (if attending online)</a:t>
            </a:r>
            <a:endParaRPr b="0" i="0" sz="2200" u="none" cap="none" strike="noStrike">
              <a:solidFill>
                <a:schemeClr val="dk1"/>
              </a:solidFill>
              <a:latin typeface="Calibri"/>
              <a:ea typeface="Calibri"/>
              <a:cs typeface="Calibri"/>
              <a:sym typeface="Calibri"/>
            </a:endParaRPr>
          </a:p>
        </p:txBody>
      </p:sp>
      <p:sp>
        <p:nvSpPr>
          <p:cNvPr id="71" name="Google Shape;71;p1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Methodological Notes</a:t>
            </a:r>
            <a:endParaRPr/>
          </a:p>
        </p:txBody>
      </p:sp>
      <p:sp>
        <p:nvSpPr>
          <p:cNvPr id="77" name="Google Shape;77;p16"/>
          <p:cNvSpPr txBox="1"/>
          <p:nvPr/>
        </p:nvSpPr>
        <p:spPr>
          <a:xfrm>
            <a:off x="623901" y="1502229"/>
            <a:ext cx="10728000" cy="4599898"/>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Ethical aspects of carrying trainings</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Inclusivity and Diversity</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Transparency and Honesty</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Voluntary Participation</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Informed Consent</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Confidentiality</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Competence of Trainers</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Avoiding Discrimination and Bias</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Feedback and Continuous Improvement</a:t>
            </a:r>
            <a:endParaRPr b="0" i="0" sz="1800" u="none" cap="none" strike="noStrike">
              <a:solidFill>
                <a:schemeClr val="dk1"/>
              </a:solidFill>
              <a:latin typeface="Calibri"/>
              <a:ea typeface="Calibri"/>
              <a:cs typeface="Calibri"/>
              <a:sym typeface="Calibri"/>
            </a:endParaRPr>
          </a:p>
        </p:txBody>
      </p:sp>
      <p:sp>
        <p:nvSpPr>
          <p:cNvPr id="78" name="Google Shape;78;p1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Introduction</a:t>
            </a:r>
            <a:endParaRPr/>
          </a:p>
        </p:txBody>
      </p:sp>
      <p:sp>
        <p:nvSpPr>
          <p:cNvPr id="84" name="Google Shape;84;p17"/>
          <p:cNvSpPr txBox="1"/>
          <p:nvPr/>
        </p:nvSpPr>
        <p:spPr>
          <a:xfrm>
            <a:off x="587489" y="1396844"/>
            <a:ext cx="10728000" cy="4717800"/>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None/>
            </a:pPr>
            <a:r>
              <a:rPr b="1" i="0" lang="lv-LV" sz="1800" u="none" cap="none" strike="noStrike">
                <a:solidFill>
                  <a:schemeClr val="dk1"/>
                </a:solidFill>
                <a:latin typeface="Calibri"/>
                <a:ea typeface="Calibri"/>
                <a:cs typeface="Calibri"/>
                <a:sym typeface="Calibri"/>
              </a:rPr>
              <a:t>Content of the lecture</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Introduction </a:t>
            </a:r>
            <a:r>
              <a:rPr b="0" i="1" lang="lv-LV" sz="1600" u="none" cap="none" strike="noStrike">
                <a:solidFill>
                  <a:schemeClr val="dk1"/>
                </a:solidFill>
                <a:latin typeface="Calibri"/>
                <a:ea typeface="Calibri"/>
                <a:cs typeface="Calibri"/>
                <a:sym typeface="Calibri"/>
              </a:rPr>
              <a:t>(45 minutes)</a:t>
            </a:r>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Main topic – Circular business models </a:t>
            </a:r>
            <a:r>
              <a:rPr b="0" i="1" lang="lv-LV" sz="1600" u="none" cap="none" strike="noStrike">
                <a:solidFill>
                  <a:schemeClr val="dk1"/>
                </a:solidFill>
                <a:latin typeface="Calibri"/>
                <a:ea typeface="Calibri"/>
                <a:cs typeface="Calibri"/>
                <a:sym typeface="Calibri"/>
              </a:rPr>
              <a:t>(2,5 hours)</a:t>
            </a:r>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Circular business models and good practices</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How to transfer from linear to circular business model</a:t>
            </a:r>
            <a:endParaRPr b="0" i="0" sz="1600" u="none" cap="none" strike="noStrike">
              <a:solidFill>
                <a:schemeClr val="dk1"/>
              </a:solidFill>
              <a:latin typeface="Calibri"/>
              <a:ea typeface="Calibri"/>
              <a:cs typeface="Calibri"/>
              <a:sym typeface="Calibri"/>
            </a:endParaRPr>
          </a:p>
          <a:p>
            <a:pPr indent="-285750" lvl="1" marL="742950" marR="0" rtl="0" algn="l">
              <a:lnSpc>
                <a:spcPct val="138888"/>
              </a:lnSpc>
              <a:spcBef>
                <a:spcPts val="0"/>
              </a:spcBef>
              <a:spcAft>
                <a:spcPts val="0"/>
              </a:spcAft>
              <a:buClr>
                <a:schemeClr val="dk1"/>
              </a:buClr>
              <a:buSzPts val="1800"/>
              <a:buFont typeface="Courier New"/>
              <a:buChar char="o"/>
            </a:pPr>
            <a:r>
              <a:rPr b="0" i="0" lang="lv-LV" sz="1600" u="none" cap="none" strike="noStrike">
                <a:solidFill>
                  <a:schemeClr val="dk1"/>
                </a:solidFill>
                <a:latin typeface="Calibri"/>
                <a:ea typeface="Calibri"/>
                <a:cs typeface="Calibri"/>
                <a:sym typeface="Calibri"/>
              </a:rPr>
              <a:t>Task – Circular Business Model Innovation Challenge</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Summary </a:t>
            </a:r>
            <a:r>
              <a:rPr b="0" i="1" lang="lv-LV" sz="1600" u="none" cap="none" strike="noStrike">
                <a:solidFill>
                  <a:schemeClr val="dk1"/>
                </a:solidFill>
                <a:latin typeface="Calibri"/>
                <a:ea typeface="Calibri"/>
                <a:cs typeface="Calibri"/>
                <a:sym typeface="Calibri"/>
              </a:rPr>
              <a:t>(45 minutes)</a:t>
            </a:r>
            <a:endParaRPr/>
          </a:p>
        </p:txBody>
      </p:sp>
      <p:sp>
        <p:nvSpPr>
          <p:cNvPr id="85" name="Google Shape;85;p17"/>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475423" y="878114"/>
            <a:ext cx="11186806" cy="47969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Introduction</a:t>
            </a:r>
            <a:br>
              <a:rPr lang="lv-LV" sz="4900"/>
            </a:br>
            <a:br>
              <a:rPr lang="lv-LV" sz="4900"/>
            </a:br>
            <a:r>
              <a:rPr lang="lv-LV" sz="3500">
                <a:solidFill>
                  <a:schemeClr val="dk1"/>
                </a:solidFill>
              </a:rPr>
              <a:t>What are Linear and Circular Business Models?</a:t>
            </a:r>
            <a:endParaRPr sz="3500">
              <a:solidFill>
                <a:schemeClr val="dk1"/>
              </a:solidFill>
            </a:endParaRPr>
          </a:p>
        </p:txBody>
      </p:sp>
      <p:sp>
        <p:nvSpPr>
          <p:cNvPr id="91" name="Google Shape;91;p18"/>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Introduction</a:t>
            </a:r>
            <a:endParaRPr/>
          </a:p>
        </p:txBody>
      </p:sp>
      <p:sp>
        <p:nvSpPr>
          <p:cNvPr id="97" name="Google Shape;97;p19"/>
          <p:cNvSpPr txBox="1"/>
          <p:nvPr/>
        </p:nvSpPr>
        <p:spPr>
          <a:xfrm>
            <a:off x="597969" y="1458991"/>
            <a:ext cx="4485400" cy="582166"/>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Linear Business Model</a:t>
            </a:r>
            <a:endParaRPr b="1" i="0" sz="2800" u="none" cap="none" strike="noStrike">
              <a:solidFill>
                <a:schemeClr val="dk1"/>
              </a:solidFill>
              <a:latin typeface="Calibri"/>
              <a:ea typeface="Calibri"/>
              <a:cs typeface="Calibri"/>
              <a:sym typeface="Calibri"/>
            </a:endParaRPr>
          </a:p>
        </p:txBody>
      </p:sp>
      <p:sp>
        <p:nvSpPr>
          <p:cNvPr id="98" name="Google Shape;98;p19"/>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99" name="Google Shape;99;p19"/>
          <p:cNvSpPr/>
          <p:nvPr/>
        </p:nvSpPr>
        <p:spPr>
          <a:xfrm>
            <a:off x="3323474" y="4227825"/>
            <a:ext cx="2645842" cy="1343090"/>
          </a:xfrm>
          <a:prstGeom prst="homePlate">
            <a:avLst>
              <a:gd fmla="val 50000" name="adj"/>
            </a:avLst>
          </a:prstGeom>
          <a:solidFill>
            <a:srgbClr val="F2F2F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500"/>
              <a:buFont typeface="Calibri"/>
              <a:buNone/>
            </a:pPr>
            <a:r>
              <a:rPr b="0" i="0" lang="lv-LV" sz="2500" u="none" cap="none" strike="noStrike">
                <a:solidFill>
                  <a:schemeClr val="dk1"/>
                </a:solidFill>
                <a:latin typeface="Calibri"/>
                <a:ea typeface="Calibri"/>
                <a:cs typeface="Calibri"/>
                <a:sym typeface="Calibri"/>
              </a:rPr>
              <a:t>PRODUCE</a:t>
            </a:r>
            <a:endParaRPr b="0" i="0" sz="2500" u="none" cap="none" strike="noStrike">
              <a:solidFill>
                <a:schemeClr val="dk1"/>
              </a:solidFill>
              <a:latin typeface="Calibri"/>
              <a:ea typeface="Calibri"/>
              <a:cs typeface="Calibri"/>
              <a:sym typeface="Calibri"/>
            </a:endParaRPr>
          </a:p>
        </p:txBody>
      </p:sp>
      <p:sp>
        <p:nvSpPr>
          <p:cNvPr id="100" name="Google Shape;100;p19"/>
          <p:cNvSpPr/>
          <p:nvPr/>
        </p:nvSpPr>
        <p:spPr>
          <a:xfrm>
            <a:off x="596437" y="4227825"/>
            <a:ext cx="2645842" cy="1343090"/>
          </a:xfrm>
          <a:prstGeom prst="homePlate">
            <a:avLst>
              <a:gd fmla="val 50000" name="adj"/>
            </a:avLst>
          </a:prstGeom>
          <a:solidFill>
            <a:srgbClr val="F2F2F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500"/>
              <a:buFont typeface="Calibri"/>
              <a:buNone/>
            </a:pPr>
            <a:r>
              <a:rPr b="0" i="0" lang="lv-LV" sz="2500" u="none" cap="none" strike="noStrike">
                <a:solidFill>
                  <a:schemeClr val="dk1"/>
                </a:solidFill>
                <a:latin typeface="Calibri"/>
                <a:ea typeface="Calibri"/>
                <a:cs typeface="Calibri"/>
                <a:sym typeface="Calibri"/>
              </a:rPr>
              <a:t>TAKE</a:t>
            </a:r>
            <a:endParaRPr b="0" i="0" sz="2500" u="none" cap="none" strike="noStrike">
              <a:solidFill>
                <a:schemeClr val="dk1"/>
              </a:solidFill>
              <a:latin typeface="Calibri"/>
              <a:ea typeface="Calibri"/>
              <a:cs typeface="Calibri"/>
              <a:sym typeface="Calibri"/>
            </a:endParaRPr>
          </a:p>
        </p:txBody>
      </p:sp>
      <p:sp>
        <p:nvSpPr>
          <p:cNvPr id="101" name="Google Shape;101;p19"/>
          <p:cNvSpPr/>
          <p:nvPr/>
        </p:nvSpPr>
        <p:spPr>
          <a:xfrm>
            <a:off x="6046176" y="4227825"/>
            <a:ext cx="2645842" cy="1343090"/>
          </a:xfrm>
          <a:prstGeom prst="homePlate">
            <a:avLst>
              <a:gd fmla="val 50000" name="adj"/>
            </a:avLst>
          </a:prstGeom>
          <a:solidFill>
            <a:srgbClr val="F2F2F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500"/>
              <a:buFont typeface="Calibri"/>
              <a:buNone/>
            </a:pPr>
            <a:r>
              <a:rPr b="0" i="0" lang="lv-LV" sz="2500" u="none" cap="none" strike="noStrike">
                <a:solidFill>
                  <a:schemeClr val="dk1"/>
                </a:solidFill>
                <a:latin typeface="Calibri"/>
                <a:ea typeface="Calibri"/>
                <a:cs typeface="Calibri"/>
                <a:sym typeface="Calibri"/>
              </a:rPr>
              <a:t>USE</a:t>
            </a:r>
            <a:endParaRPr b="0" i="0" sz="2500" u="none" cap="none" strike="noStrike">
              <a:solidFill>
                <a:schemeClr val="dk1"/>
              </a:solidFill>
              <a:latin typeface="Calibri"/>
              <a:ea typeface="Calibri"/>
              <a:cs typeface="Calibri"/>
              <a:sym typeface="Calibri"/>
            </a:endParaRPr>
          </a:p>
        </p:txBody>
      </p:sp>
      <p:sp>
        <p:nvSpPr>
          <p:cNvPr id="102" name="Google Shape;102;p19"/>
          <p:cNvSpPr/>
          <p:nvPr/>
        </p:nvSpPr>
        <p:spPr>
          <a:xfrm>
            <a:off x="8773205" y="4227825"/>
            <a:ext cx="2645842" cy="1343090"/>
          </a:xfrm>
          <a:prstGeom prst="homePlate">
            <a:avLst>
              <a:gd fmla="val 50000" name="adj"/>
            </a:avLst>
          </a:prstGeom>
          <a:solidFill>
            <a:srgbClr val="F2F2F2"/>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D62E3F"/>
              </a:buClr>
              <a:buSzPts val="2500"/>
              <a:buFont typeface="Calibri"/>
              <a:buNone/>
            </a:pPr>
            <a:r>
              <a:rPr b="0" i="0" lang="lv-LV" sz="2500" u="none" cap="none" strike="noStrike">
                <a:solidFill>
                  <a:srgbClr val="D62E3F"/>
                </a:solidFill>
                <a:latin typeface="Calibri"/>
                <a:ea typeface="Calibri"/>
                <a:cs typeface="Calibri"/>
                <a:sym typeface="Calibri"/>
              </a:rPr>
              <a:t>DESPOSE</a:t>
            </a:r>
            <a:endParaRPr b="0" i="0" sz="2500" u="none" cap="none" strike="noStrike">
              <a:solidFill>
                <a:srgbClr val="D62E3F"/>
              </a:solidFill>
              <a:latin typeface="Calibri"/>
              <a:ea typeface="Calibri"/>
              <a:cs typeface="Calibri"/>
              <a:sym typeface="Calibri"/>
            </a:endParaRPr>
          </a:p>
        </p:txBody>
      </p:sp>
      <p:sp>
        <p:nvSpPr>
          <p:cNvPr id="103" name="Google Shape;103;p19"/>
          <p:cNvSpPr txBox="1"/>
          <p:nvPr/>
        </p:nvSpPr>
        <p:spPr>
          <a:xfrm>
            <a:off x="597970" y="2320462"/>
            <a:ext cx="10750843" cy="173690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A linear business model is based on an approach «take, make, dispose», where resources are extracted, transformed into products, and then discarded as waste after use.</a:t>
            </a:r>
            <a:endParaRPr b="0" i="0" sz="1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model emphasizes short-term consumption and efficiency at the expense of sustainability and resource depletion.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Introduction</a:t>
            </a:r>
            <a:endParaRPr/>
          </a:p>
        </p:txBody>
      </p:sp>
      <p:sp>
        <p:nvSpPr>
          <p:cNvPr id="109" name="Google Shape;109;p20"/>
          <p:cNvSpPr txBox="1"/>
          <p:nvPr/>
        </p:nvSpPr>
        <p:spPr>
          <a:xfrm>
            <a:off x="597969" y="1458991"/>
            <a:ext cx="4485400" cy="582166"/>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Circular Business Model</a:t>
            </a:r>
            <a:endParaRPr b="1" i="0" sz="2800" u="none" cap="none" strike="noStrike">
              <a:solidFill>
                <a:schemeClr val="dk1"/>
              </a:solidFill>
              <a:latin typeface="Calibri"/>
              <a:ea typeface="Calibri"/>
              <a:cs typeface="Calibri"/>
              <a:sym typeface="Calibri"/>
            </a:endParaRPr>
          </a:p>
        </p:txBody>
      </p:sp>
      <p:sp>
        <p:nvSpPr>
          <p:cNvPr id="110" name="Google Shape;110;p20"/>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111" name="Google Shape;111;p20"/>
          <p:cNvSpPr/>
          <p:nvPr/>
        </p:nvSpPr>
        <p:spPr>
          <a:xfrm>
            <a:off x="7900527" y="2804301"/>
            <a:ext cx="2205900" cy="2205900"/>
          </a:xfrm>
          <a:prstGeom prst="donut">
            <a:avLst>
              <a:gd fmla="val 16067" name="adj"/>
            </a:avLst>
          </a:prstGeom>
          <a:solidFill>
            <a:srgbClr val="000000">
              <a:alpha val="1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nvGrpSpPr>
          <p:cNvPr id="112" name="Google Shape;112;p20"/>
          <p:cNvGrpSpPr/>
          <p:nvPr/>
        </p:nvGrpSpPr>
        <p:grpSpPr>
          <a:xfrm>
            <a:off x="6030172" y="2934100"/>
            <a:ext cx="2144037" cy="581548"/>
            <a:chOff x="1143802" y="1315129"/>
            <a:chExt cx="2468667" cy="669600"/>
          </a:xfrm>
        </p:grpSpPr>
        <p:cxnSp>
          <p:nvCxnSpPr>
            <p:cNvPr id="113" name="Google Shape;113;p20"/>
            <p:cNvCxnSpPr/>
            <p:nvPr/>
          </p:nvCxnSpPr>
          <p:spPr>
            <a:xfrm>
              <a:off x="3178969" y="1638300"/>
              <a:ext cx="433500" cy="252300"/>
            </a:xfrm>
            <a:prstGeom prst="straightConnector1">
              <a:avLst/>
            </a:prstGeom>
            <a:noFill/>
            <a:ln cap="flat" cmpd="sng" w="19050">
              <a:solidFill>
                <a:srgbClr val="65F0AD"/>
              </a:solidFill>
              <a:prstDash val="solid"/>
              <a:round/>
              <a:headEnd len="med" w="med" type="oval"/>
              <a:tailEnd len="sm" w="sm" type="none"/>
            </a:ln>
          </p:spPr>
        </p:cxnSp>
        <p:sp>
          <p:nvSpPr>
            <p:cNvPr id="114" name="Google Shape;114;p20"/>
            <p:cNvSpPr txBox="1"/>
            <p:nvPr/>
          </p:nvSpPr>
          <p:spPr>
            <a:xfrm>
              <a:off x="1143802" y="1315129"/>
              <a:ext cx="2032200" cy="6696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0"/>
                </a:spcBef>
                <a:spcAft>
                  <a:spcPts val="0"/>
                </a:spcAft>
                <a:buClr>
                  <a:schemeClr val="dk1"/>
                </a:buClr>
                <a:buSzPts val="600"/>
                <a:buFont typeface="Calibri"/>
                <a:buNone/>
              </a:pPr>
              <a:r>
                <a:t/>
              </a:r>
              <a:endParaRPr b="0" i="0" sz="600" u="none" cap="none" strike="noStrike">
                <a:solidFill>
                  <a:schemeClr val="dk1"/>
                </a:solidFill>
                <a:latin typeface="Roboto"/>
                <a:ea typeface="Roboto"/>
                <a:cs typeface="Roboto"/>
                <a:sym typeface="Roboto"/>
              </a:endParaRPr>
            </a:p>
            <a:p>
              <a:pPr indent="0" lvl="0" marL="0" marR="0" rtl="0" algn="r">
                <a:lnSpc>
                  <a:spcPct val="115000"/>
                </a:lnSpc>
                <a:spcBef>
                  <a:spcPts val="0"/>
                </a:spcBef>
                <a:spcAft>
                  <a:spcPts val="0"/>
                </a:spcAft>
                <a:buClr>
                  <a:schemeClr val="dk1"/>
                </a:buClr>
                <a:buSzPts val="2400"/>
                <a:buFont typeface="Roboto"/>
                <a:buNone/>
              </a:pPr>
              <a:r>
                <a:rPr b="1" i="0" lang="lv-LV" sz="2400" u="none" cap="none" strike="noStrike">
                  <a:solidFill>
                    <a:schemeClr val="dk1"/>
                  </a:solidFill>
                  <a:latin typeface="Roboto"/>
                  <a:ea typeface="Roboto"/>
                  <a:cs typeface="Roboto"/>
                  <a:sym typeface="Roboto"/>
                </a:rPr>
                <a:t>PRODUCE</a:t>
              </a:r>
              <a:endParaRPr b="1" i="0" sz="2400" u="none" cap="none" strike="noStrike">
                <a:solidFill>
                  <a:schemeClr val="dk1"/>
                </a:solidFill>
                <a:latin typeface="Roboto"/>
                <a:ea typeface="Roboto"/>
                <a:cs typeface="Roboto"/>
                <a:sym typeface="Roboto"/>
              </a:endParaRPr>
            </a:p>
          </p:txBody>
        </p:sp>
      </p:grpSp>
      <p:cxnSp>
        <p:nvCxnSpPr>
          <p:cNvPr id="115" name="Google Shape;115;p20"/>
          <p:cNvCxnSpPr/>
          <p:nvPr/>
        </p:nvCxnSpPr>
        <p:spPr>
          <a:xfrm flipH="1">
            <a:off x="9828566" y="3214773"/>
            <a:ext cx="376500" cy="219000"/>
          </a:xfrm>
          <a:prstGeom prst="straightConnector1">
            <a:avLst/>
          </a:prstGeom>
          <a:noFill/>
          <a:ln cap="flat" cmpd="sng" w="19050">
            <a:solidFill>
              <a:srgbClr val="085631"/>
            </a:solidFill>
            <a:prstDash val="solid"/>
            <a:round/>
            <a:headEnd len="med" w="med" type="oval"/>
            <a:tailEnd len="sm" w="sm" type="none"/>
          </a:ln>
        </p:spPr>
      </p:cxnSp>
      <p:sp>
        <p:nvSpPr>
          <p:cNvPr id="116" name="Google Shape;116;p20"/>
          <p:cNvSpPr txBox="1"/>
          <p:nvPr/>
        </p:nvSpPr>
        <p:spPr>
          <a:xfrm>
            <a:off x="10214886" y="2934094"/>
            <a:ext cx="1298700" cy="581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2400"/>
              <a:buFont typeface="Roboto"/>
              <a:buNone/>
            </a:pPr>
            <a:r>
              <a:rPr b="1" i="0" lang="lv-LV" sz="2400" u="none" cap="none" strike="noStrike">
                <a:solidFill>
                  <a:schemeClr val="dk1"/>
                </a:solidFill>
                <a:latin typeface="Roboto"/>
                <a:ea typeface="Roboto"/>
                <a:cs typeface="Roboto"/>
                <a:sym typeface="Roboto"/>
              </a:rPr>
              <a:t>USE</a:t>
            </a:r>
            <a:endParaRPr b="1" i="0" sz="2400" u="none" cap="none" strike="noStrike">
              <a:solidFill>
                <a:schemeClr val="dk1"/>
              </a:solidFill>
              <a:latin typeface="Roboto"/>
              <a:ea typeface="Roboto"/>
              <a:cs typeface="Roboto"/>
              <a:sym typeface="Roboto"/>
            </a:endParaRPr>
          </a:p>
        </p:txBody>
      </p:sp>
      <p:grpSp>
        <p:nvGrpSpPr>
          <p:cNvPr id="117" name="Google Shape;117;p20"/>
          <p:cNvGrpSpPr/>
          <p:nvPr/>
        </p:nvGrpSpPr>
        <p:grpSpPr>
          <a:xfrm>
            <a:off x="8269573" y="4862179"/>
            <a:ext cx="1497641" cy="993394"/>
            <a:chOff x="3722271" y="3535140"/>
            <a:chExt cx="1724400" cy="1143804"/>
          </a:xfrm>
        </p:grpSpPr>
        <p:cxnSp>
          <p:nvCxnSpPr>
            <p:cNvPr id="118" name="Google Shape;118;p20"/>
            <p:cNvCxnSpPr/>
            <p:nvPr/>
          </p:nvCxnSpPr>
          <p:spPr>
            <a:xfrm rot="10800000">
              <a:off x="4556399" y="3535140"/>
              <a:ext cx="0" cy="460500"/>
            </a:xfrm>
            <a:prstGeom prst="straightConnector1">
              <a:avLst/>
            </a:prstGeom>
            <a:noFill/>
            <a:ln cap="flat" cmpd="sng" w="19050">
              <a:solidFill>
                <a:srgbClr val="0E9453"/>
              </a:solidFill>
              <a:prstDash val="solid"/>
              <a:round/>
              <a:headEnd len="med" w="med" type="oval"/>
              <a:tailEnd len="sm" w="sm" type="none"/>
            </a:ln>
          </p:spPr>
        </p:cxnSp>
        <p:sp>
          <p:nvSpPr>
            <p:cNvPr id="119" name="Google Shape;119;p20"/>
            <p:cNvSpPr txBox="1"/>
            <p:nvPr/>
          </p:nvSpPr>
          <p:spPr>
            <a:xfrm>
              <a:off x="3722271" y="4009344"/>
              <a:ext cx="1724400" cy="669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2400"/>
                <a:buFont typeface="Roboto"/>
                <a:buNone/>
              </a:pPr>
              <a:r>
                <a:rPr b="1" i="0" lang="lv-LV" sz="2400" u="none" cap="none" strike="noStrike">
                  <a:solidFill>
                    <a:schemeClr val="dk1"/>
                  </a:solidFill>
                  <a:latin typeface="Roboto"/>
                  <a:ea typeface="Roboto"/>
                  <a:cs typeface="Roboto"/>
                  <a:sym typeface="Roboto"/>
                </a:rPr>
                <a:t>RECYCLE</a:t>
              </a:r>
              <a:endParaRPr b="1" i="0" sz="800" u="none" cap="none" strike="noStrike">
                <a:solidFill>
                  <a:schemeClr val="dk1"/>
                </a:solidFill>
                <a:latin typeface="Roboto"/>
                <a:ea typeface="Roboto"/>
                <a:cs typeface="Roboto"/>
                <a:sym typeface="Roboto"/>
              </a:endParaRPr>
            </a:p>
          </p:txBody>
        </p:sp>
      </p:grpSp>
      <p:sp>
        <p:nvSpPr>
          <p:cNvPr id="120" name="Google Shape;120;p20"/>
          <p:cNvSpPr/>
          <p:nvPr/>
        </p:nvSpPr>
        <p:spPr>
          <a:xfrm rot="1799692">
            <a:off x="7833165" y="2735273"/>
            <a:ext cx="2336762" cy="2336912"/>
          </a:xfrm>
          <a:prstGeom prst="blockArc">
            <a:avLst>
              <a:gd fmla="val 14414370" name="adj1"/>
              <a:gd fmla="val 694" name="adj2"/>
              <a:gd fmla="val 9562" name="adj3"/>
            </a:avLst>
          </a:prstGeom>
          <a:solidFill>
            <a:srgbClr val="085631"/>
          </a:solidFill>
          <a:ln>
            <a:noFill/>
          </a:ln>
          <a:effectLst>
            <a:outerShdw blurRad="71438" rotWithShape="0" algn="bl" dir="5400000" dist="9525">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1" name="Google Shape;121;p20"/>
          <p:cNvSpPr/>
          <p:nvPr/>
        </p:nvSpPr>
        <p:spPr>
          <a:xfrm flipH="1" rot="-1799692">
            <a:off x="7835046" y="2735273"/>
            <a:ext cx="2336762" cy="2336912"/>
          </a:xfrm>
          <a:prstGeom prst="blockArc">
            <a:avLst>
              <a:gd fmla="val 14348563" name="adj1"/>
              <a:gd fmla="val 21472873" name="adj2"/>
              <a:gd fmla="val 9381" name="adj3"/>
            </a:avLst>
          </a:prstGeom>
          <a:solidFill>
            <a:srgbClr val="65F0AD"/>
          </a:solidFill>
          <a:ln>
            <a:noFill/>
          </a:ln>
          <a:effectLst>
            <a:outerShdw blurRad="71438" rotWithShape="0" algn="bl" dir="5400000" dist="9525">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2" name="Google Shape;122;p20"/>
          <p:cNvSpPr/>
          <p:nvPr/>
        </p:nvSpPr>
        <p:spPr>
          <a:xfrm rot="-8100000">
            <a:off x="8843078" y="2684354"/>
            <a:ext cx="315228" cy="315228"/>
          </a:xfrm>
          <a:prstGeom prst="rtTriangle">
            <a:avLst/>
          </a:prstGeom>
          <a:solidFill>
            <a:srgbClr val="65F0A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3" name="Google Shape;123;p20"/>
          <p:cNvSpPr/>
          <p:nvPr/>
        </p:nvSpPr>
        <p:spPr>
          <a:xfrm flipH="1" rot="-9000852">
            <a:off x="7834010" y="2734059"/>
            <a:ext cx="2336202" cy="2336202"/>
          </a:xfrm>
          <a:prstGeom prst="blockArc">
            <a:avLst>
              <a:gd fmla="val 14316164" name="adj1"/>
              <a:gd fmla="val 21502663" name="adj2"/>
              <a:gd fmla="val 9415" name="adj3"/>
            </a:avLst>
          </a:prstGeom>
          <a:solidFill>
            <a:srgbClr val="0E9453"/>
          </a:solidFill>
          <a:ln>
            <a:noFill/>
          </a:ln>
          <a:effectLst>
            <a:outerShdw blurRad="71438" rotWithShape="0" algn="bl" dir="5400000" dist="9525">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4" name="Google Shape;124;p20"/>
          <p:cNvSpPr/>
          <p:nvPr/>
        </p:nvSpPr>
        <p:spPr>
          <a:xfrm rot="-1025605">
            <a:off x="9800976" y="4266972"/>
            <a:ext cx="271493" cy="271493"/>
          </a:xfrm>
          <a:prstGeom prst="rtTriangle">
            <a:avLst/>
          </a:prstGeom>
          <a:solidFill>
            <a:srgbClr val="0856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5" name="Google Shape;125;p20"/>
          <p:cNvSpPr/>
          <p:nvPr/>
        </p:nvSpPr>
        <p:spPr>
          <a:xfrm rot="6360315">
            <a:off x="7916655" y="4265062"/>
            <a:ext cx="315531" cy="315531"/>
          </a:xfrm>
          <a:prstGeom prst="rtTriangle">
            <a:avLst/>
          </a:prstGeom>
          <a:solidFill>
            <a:srgbClr val="0E945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6" name="Google Shape;126;p20"/>
          <p:cNvSpPr/>
          <p:nvPr/>
        </p:nvSpPr>
        <p:spPr>
          <a:xfrm flipH="1" rot="-5916056">
            <a:off x="7514201" y="4240868"/>
            <a:ext cx="314942" cy="314942"/>
          </a:xfrm>
          <a:prstGeom prst="rtTriangle">
            <a:avLst/>
          </a:prstGeom>
          <a:solidFill>
            <a:srgbClr val="EB5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7" name="Google Shape;127;p20"/>
          <p:cNvSpPr/>
          <p:nvPr/>
        </p:nvSpPr>
        <p:spPr>
          <a:xfrm rot="9382414">
            <a:off x="5634801" y="2605667"/>
            <a:ext cx="2336991" cy="2336871"/>
          </a:xfrm>
          <a:prstGeom prst="blockArc">
            <a:avLst>
              <a:gd fmla="val 14348563" name="adj1"/>
              <a:gd fmla="val 21472873" name="adj2"/>
              <a:gd fmla="val 9381" name="adj3"/>
            </a:avLst>
          </a:prstGeom>
          <a:solidFill>
            <a:srgbClr val="EB5600"/>
          </a:solidFill>
          <a:ln>
            <a:noFill/>
          </a:ln>
          <a:effectLst>
            <a:outerShdw blurRad="71438" rotWithShape="0" algn="bl" dir="5400000" dist="9525">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8" name="Google Shape;128;p20"/>
          <p:cNvSpPr txBox="1"/>
          <p:nvPr/>
        </p:nvSpPr>
        <p:spPr>
          <a:xfrm>
            <a:off x="6368736" y="4107644"/>
            <a:ext cx="1298700" cy="581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2400"/>
              <a:buFont typeface="Roboto"/>
              <a:buNone/>
            </a:pPr>
            <a:r>
              <a:rPr b="1" i="0" lang="lv-LV" sz="2400" u="none" cap="none" strike="noStrike">
                <a:solidFill>
                  <a:schemeClr val="dk1"/>
                </a:solidFill>
                <a:latin typeface="Roboto"/>
                <a:ea typeface="Roboto"/>
                <a:cs typeface="Roboto"/>
                <a:sym typeface="Roboto"/>
              </a:rPr>
              <a:t>TAKE</a:t>
            </a:r>
            <a:endParaRPr b="1" i="0" sz="2400" u="none" cap="none" strike="noStrike">
              <a:solidFill>
                <a:schemeClr val="dk1"/>
              </a:solidFill>
              <a:latin typeface="Roboto"/>
              <a:ea typeface="Roboto"/>
              <a:cs typeface="Roboto"/>
              <a:sym typeface="Roboto"/>
            </a:endParaRPr>
          </a:p>
        </p:txBody>
      </p:sp>
      <p:sp>
        <p:nvSpPr>
          <p:cNvPr id="129" name="Google Shape;129;p20"/>
          <p:cNvSpPr txBox="1"/>
          <p:nvPr/>
        </p:nvSpPr>
        <p:spPr>
          <a:xfrm>
            <a:off x="597970" y="2320462"/>
            <a:ext cx="4392173" cy="236858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A circular business model focuses on sustainability by keeping products, materials, and resources in use for as long as possible, reducing waste through reuse, recycling, and regeneration.</a:t>
            </a:r>
            <a:endParaRPr b="0" i="0" sz="1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It aims to create a closed-loop system that minimizes environmental impact and promotes the efficient use of resources.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Introduction</a:t>
            </a:r>
            <a:endParaRPr/>
          </a:p>
        </p:txBody>
      </p:sp>
      <p:sp>
        <p:nvSpPr>
          <p:cNvPr id="135" name="Google Shape;135;p21"/>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136" name="Google Shape;136;p21"/>
          <p:cNvSpPr txBox="1"/>
          <p:nvPr/>
        </p:nvSpPr>
        <p:spPr>
          <a:xfrm>
            <a:off x="610116" y="2177143"/>
            <a:ext cx="6553450" cy="4490612"/>
          </a:xfrm>
          <a:prstGeom prst="rect">
            <a:avLst/>
          </a:prstGeom>
          <a:noFill/>
          <a:ln>
            <a:noFill/>
          </a:ln>
        </p:spPr>
        <p:txBody>
          <a:bodyPr anchorCtr="0" anchor="t" bIns="0" lIns="0" spcFirstLastPara="1" rIns="0" wrap="square" tIns="0">
            <a:noAutofit/>
          </a:bodyPr>
          <a:lstStyle/>
          <a:p>
            <a:pPr indent="-171450" lvl="0" marL="285750" marR="0" rtl="0" algn="l">
              <a:lnSpc>
                <a:spcPct val="150000"/>
              </a:lnSpc>
              <a:spcBef>
                <a:spcPts val="0"/>
              </a:spcBef>
              <a:spcAft>
                <a:spcPts val="0"/>
              </a:spcAft>
              <a:buClr>
                <a:srgbClr val="000000"/>
              </a:buClr>
              <a:buSzPts val="1800"/>
              <a:buFont typeface="Courier New"/>
              <a:buNone/>
            </a:pPr>
            <a:r>
              <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Design out waste and pollution</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Keep products and materials in use</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Regenerate natural systems</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Rethink the business model</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Design for adaptability and disassembly</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Use waste as a resource</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Promote systems thinking</a:t>
            </a:r>
            <a:endParaRPr b="0" i="0" sz="1800" u="none" cap="none" strike="noStrike">
              <a:solidFill>
                <a:srgbClr val="323E4F"/>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Foster innovation and collaboration</a:t>
            </a:r>
            <a:endParaRPr b="0" i="1" sz="1800" u="none" cap="none" strike="noStrike">
              <a:solidFill>
                <a:schemeClr val="dk1"/>
              </a:solidFill>
              <a:latin typeface="Calibri"/>
              <a:ea typeface="Calibri"/>
              <a:cs typeface="Calibri"/>
              <a:sym typeface="Calibri"/>
            </a:endParaRPr>
          </a:p>
        </p:txBody>
      </p:sp>
      <p:pic>
        <p:nvPicPr>
          <p:cNvPr descr="A paper with writing on it and a pen on a table&#10;&#10;Description automatically generated" id="137" name="Google Shape;137;p21"/>
          <p:cNvPicPr preferRelativeResize="0"/>
          <p:nvPr/>
        </p:nvPicPr>
        <p:blipFill rotWithShape="1">
          <a:blip r:embed="rId3">
            <a:alphaModFix/>
          </a:blip>
          <a:srcRect b="0" l="0" r="0" t="0"/>
          <a:stretch/>
        </p:blipFill>
        <p:spPr>
          <a:xfrm>
            <a:off x="5393786" y="1309567"/>
            <a:ext cx="6106704" cy="4071482"/>
          </a:xfrm>
          <a:prstGeom prst="rect">
            <a:avLst/>
          </a:prstGeom>
          <a:noFill/>
          <a:ln>
            <a:noFill/>
          </a:ln>
        </p:spPr>
      </p:pic>
      <p:sp>
        <p:nvSpPr>
          <p:cNvPr id="138" name="Google Shape;138;p21"/>
          <p:cNvSpPr txBox="1"/>
          <p:nvPr/>
        </p:nvSpPr>
        <p:spPr>
          <a:xfrm>
            <a:off x="8041206" y="5387495"/>
            <a:ext cx="3459284"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pexels.com</a:t>
            </a:r>
            <a:endParaRPr/>
          </a:p>
        </p:txBody>
      </p:sp>
      <p:sp>
        <p:nvSpPr>
          <p:cNvPr id="139" name="Google Shape;139;p21"/>
          <p:cNvSpPr txBox="1"/>
          <p:nvPr/>
        </p:nvSpPr>
        <p:spPr>
          <a:xfrm>
            <a:off x="597969" y="1458991"/>
            <a:ext cx="4485400" cy="582166"/>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None/>
            </a:pPr>
            <a:r>
              <a:rPr b="1" i="0" lang="lv-LV" sz="2800" u="none" cap="none" strike="noStrike">
                <a:solidFill>
                  <a:schemeClr val="dk1"/>
                </a:solidFill>
                <a:latin typeface="Calibri"/>
                <a:ea typeface="Calibri"/>
                <a:cs typeface="Calibri"/>
                <a:sym typeface="Calibri"/>
              </a:rPr>
              <a:t>Principles of the Circular business models</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nvSpPr>
        <p:spPr>
          <a:xfrm>
            <a:off x="623901" y="2374410"/>
            <a:ext cx="10728000" cy="4399029"/>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None/>
            </a:pPr>
            <a:r>
              <a:rPr b="1" i="0" lang="lv-LV" sz="1800" u="none" cap="none" strike="noStrike">
                <a:solidFill>
                  <a:schemeClr val="dk1"/>
                </a:solidFill>
                <a:latin typeface="Calibri"/>
                <a:ea typeface="Calibri"/>
                <a:cs typeface="Calibri"/>
                <a:sym typeface="Calibri"/>
              </a:rPr>
              <a:t>Environmental Benefits</a:t>
            </a:r>
            <a:endParaRPr b="1" i="0" sz="1800" u="none" cap="none" strike="noStrike">
              <a:solidFill>
                <a:schemeClr val="dk1"/>
              </a:solidFill>
              <a:latin typeface="Calibri"/>
              <a:ea typeface="Calibri"/>
              <a:cs typeface="Calibri"/>
              <a:sym typeface="Calibri"/>
            </a:endParaRPr>
          </a:p>
          <a:p>
            <a:pPr indent="-285750" lvl="2"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Reduced Waste and Pollution</a:t>
            </a:r>
            <a:endParaRPr b="0" i="0" sz="1600" u="none" cap="none" strike="noStrike">
              <a:solidFill>
                <a:schemeClr val="dk1"/>
              </a:solidFill>
              <a:latin typeface="Calibri"/>
              <a:ea typeface="Calibri"/>
              <a:cs typeface="Calibri"/>
              <a:sym typeface="Calibri"/>
            </a:endParaRPr>
          </a:p>
          <a:p>
            <a:pPr indent="-285750" lvl="2"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Conservation of Resources</a:t>
            </a:r>
            <a:endParaRPr b="0" i="0" sz="1600" u="none" cap="none" strike="noStrike">
              <a:solidFill>
                <a:schemeClr val="dk1"/>
              </a:solidFill>
              <a:latin typeface="Calibri"/>
              <a:ea typeface="Calibri"/>
              <a:cs typeface="Calibri"/>
              <a:sym typeface="Calibri"/>
            </a:endParaRPr>
          </a:p>
          <a:p>
            <a:pPr indent="-285750" lvl="2"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Lower Carbon Footprint)</a:t>
            </a:r>
            <a:endParaRPr/>
          </a:p>
          <a:p>
            <a:pPr indent="0" lvl="0" marL="0" marR="0" rtl="0" algn="l">
              <a:lnSpc>
                <a:spcPct val="138888"/>
              </a:lnSpc>
              <a:spcBef>
                <a:spcPts val="0"/>
              </a:spcBef>
              <a:spcAft>
                <a:spcPts val="0"/>
              </a:spcAft>
              <a:buNone/>
            </a:pPr>
            <a:r>
              <a:rPr b="1" i="0" lang="lv-LV" sz="1800" u="none" cap="none" strike="noStrike">
                <a:solidFill>
                  <a:schemeClr val="dk1"/>
                </a:solidFill>
                <a:latin typeface="Calibri"/>
                <a:ea typeface="Calibri"/>
                <a:cs typeface="Calibri"/>
                <a:sym typeface="Calibri"/>
              </a:rPr>
              <a:t>Social Benefits</a:t>
            </a:r>
            <a:endParaRPr b="1"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Job Creation</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Improved Quality of Life</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Innovation and Collaboration</a:t>
            </a:r>
            <a:endParaRPr b="0" i="0" sz="16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None/>
            </a:pPr>
            <a:r>
              <a:rPr b="1" i="0" lang="lv-LV" sz="1800" u="none" cap="none" strike="noStrike">
                <a:solidFill>
                  <a:schemeClr val="dk1"/>
                </a:solidFill>
                <a:latin typeface="Calibri"/>
                <a:ea typeface="Calibri"/>
                <a:cs typeface="Calibri"/>
                <a:sym typeface="Calibri"/>
              </a:rPr>
              <a:t>Strategic and Operational Benefits</a:t>
            </a:r>
            <a:endParaRPr b="1"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Enhanced Brand Image and Reputation</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Regulatory Compliance and Incentives</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Long-term Viability</a:t>
            </a:r>
            <a:endParaRPr b="0" i="0" sz="1600" u="none" cap="none" strike="noStrike">
              <a:solidFill>
                <a:schemeClr val="dk1"/>
              </a:solidFill>
              <a:latin typeface="Calibri"/>
              <a:ea typeface="Calibri"/>
              <a:cs typeface="Calibri"/>
              <a:sym typeface="Calibri"/>
            </a:endParaRPr>
          </a:p>
        </p:txBody>
      </p:sp>
      <p:sp>
        <p:nvSpPr>
          <p:cNvPr id="145" name="Google Shape;145;p22"/>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146" name="Google Shape;146;p22"/>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5400"/>
              <a:t>Introduction</a:t>
            </a:r>
            <a:endParaRPr/>
          </a:p>
        </p:txBody>
      </p:sp>
      <p:sp>
        <p:nvSpPr>
          <p:cNvPr id="147" name="Google Shape;147;p22"/>
          <p:cNvSpPr txBox="1"/>
          <p:nvPr/>
        </p:nvSpPr>
        <p:spPr>
          <a:xfrm>
            <a:off x="597969" y="1458991"/>
            <a:ext cx="4485400" cy="582166"/>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None/>
            </a:pPr>
            <a:r>
              <a:rPr b="1" i="0" lang="lv-LV" sz="2800" u="none" cap="none" strike="noStrike">
                <a:solidFill>
                  <a:schemeClr val="dk1"/>
                </a:solidFill>
                <a:latin typeface="Calibri"/>
                <a:ea typeface="Calibri"/>
                <a:cs typeface="Calibri"/>
                <a:sym typeface="Calibri"/>
              </a:rPr>
              <a:t>Benefits of implementing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None/>
            </a:pPr>
            <a:r>
              <a:t/>
            </a:r>
            <a:endParaRPr b="1" i="0" sz="2800" u="none" cap="none" strike="noStrike">
              <a:solidFill>
                <a:schemeClr val="dk1"/>
              </a:solidFill>
              <a:latin typeface="Calibri"/>
              <a:ea typeface="Calibri"/>
              <a:cs typeface="Calibri"/>
              <a:sym typeface="Calibri"/>
            </a:endParaRPr>
          </a:p>
        </p:txBody>
      </p:sp>
      <p:pic>
        <p:nvPicPr>
          <p:cNvPr descr="A city with many roads and buildings&#10;&#10;Description automatically generated" id="148" name="Google Shape;148;p22"/>
          <p:cNvPicPr preferRelativeResize="0"/>
          <p:nvPr/>
        </p:nvPicPr>
        <p:blipFill rotWithShape="1">
          <a:blip r:embed="rId3">
            <a:alphaModFix/>
          </a:blip>
          <a:srcRect b="0" l="9597" r="9597" t="5679"/>
          <a:stretch/>
        </p:blipFill>
        <p:spPr>
          <a:xfrm>
            <a:off x="4876800" y="1466814"/>
            <a:ext cx="6623689" cy="44179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type="title"/>
          </p:nvPr>
        </p:nvSpPr>
        <p:spPr>
          <a:xfrm>
            <a:off x="475423" y="574875"/>
            <a:ext cx="11186806" cy="510021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Circular Business Models</a:t>
            </a:r>
            <a:endParaRPr/>
          </a:p>
        </p:txBody>
      </p:sp>
      <p:sp>
        <p:nvSpPr>
          <p:cNvPr id="154" name="Google Shape;154;p23"/>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160" name="Google Shape;160;p24"/>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circular diagram of a city&#10;&#10;Description automatically generated" id="161" name="Google Shape;161;p24"/>
          <p:cNvPicPr preferRelativeResize="0"/>
          <p:nvPr/>
        </p:nvPicPr>
        <p:blipFill rotWithShape="1">
          <a:blip r:embed="rId3">
            <a:alphaModFix/>
          </a:blip>
          <a:srcRect b="0" l="7164" r="7164" t="0"/>
          <a:stretch/>
        </p:blipFill>
        <p:spPr>
          <a:xfrm>
            <a:off x="4876800" y="1466814"/>
            <a:ext cx="6623689" cy="4417968"/>
          </a:xfrm>
          <a:prstGeom prst="rect">
            <a:avLst/>
          </a:prstGeom>
          <a:noFill/>
          <a:ln>
            <a:noFill/>
          </a:ln>
        </p:spPr>
      </p:pic>
      <p:sp>
        <p:nvSpPr>
          <p:cNvPr id="162" name="Google Shape;162;p24"/>
          <p:cNvSpPr txBox="1"/>
          <p:nvPr/>
        </p:nvSpPr>
        <p:spPr>
          <a:xfrm>
            <a:off x="623901" y="2320462"/>
            <a:ext cx="4085948" cy="3873564"/>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None/>
            </a:pPr>
            <a:r>
              <a:rPr b="1" i="0" lang="lv-LV" sz="1800" u="none" cap="none" strike="noStrike">
                <a:solidFill>
                  <a:schemeClr val="dk1"/>
                </a:solidFill>
                <a:latin typeface="Calibri"/>
                <a:ea typeface="Calibri"/>
                <a:cs typeface="Calibri"/>
                <a:sym typeface="Calibri"/>
              </a:rPr>
              <a:t>Content of the lecture</a:t>
            </a:r>
            <a:endParaRPr b="1"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Circular business models and good practices</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chemeClr val="dk1"/>
                </a:solidFill>
                <a:latin typeface="Calibri"/>
                <a:ea typeface="Calibri"/>
                <a:cs typeface="Calibri"/>
                <a:sym typeface="Calibri"/>
              </a:rPr>
              <a:t>How to transfer from linear to circular business model</a:t>
            </a:r>
            <a:endParaRPr b="0"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800"/>
              <a:buFont typeface="Courier New"/>
              <a:buChar char="o"/>
            </a:pPr>
            <a:r>
              <a:rPr b="0" i="0" lang="lv-LV" sz="1800" u="none" cap="none" strike="noStrike">
                <a:solidFill>
                  <a:srgbClr val="323E4F"/>
                </a:solidFill>
                <a:latin typeface="Calibri"/>
                <a:ea typeface="Calibri"/>
                <a:cs typeface="Calibri"/>
                <a:sym typeface="Calibri"/>
              </a:rPr>
              <a:t>Task – Circular Business Model Innovation Challenge</a:t>
            </a:r>
            <a:endParaRPr b="0" i="0" sz="1600" u="none" cap="none" strike="noStrike">
              <a:solidFill>
                <a:schemeClr val="dk1"/>
              </a:solidFill>
              <a:latin typeface="Calibri"/>
              <a:ea typeface="Calibri"/>
              <a:cs typeface="Calibri"/>
              <a:sym typeface="Calibri"/>
            </a:endParaRPr>
          </a:p>
        </p:txBody>
      </p:sp>
      <p:sp>
        <p:nvSpPr>
          <p:cNvPr id="163" name="Google Shape;163;p24"/>
          <p:cNvSpPr txBox="1"/>
          <p:nvPr/>
        </p:nvSpPr>
        <p:spPr>
          <a:xfrm>
            <a:off x="8041206" y="5897540"/>
            <a:ext cx="3459284"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type="title"/>
          </p:nvPr>
        </p:nvSpPr>
        <p:spPr>
          <a:xfrm>
            <a:off x="475423" y="574875"/>
            <a:ext cx="11186806" cy="541422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Circular Business Models</a:t>
            </a:r>
            <a:br>
              <a:rPr lang="lv-LV" sz="4900"/>
            </a:br>
            <a:r>
              <a:rPr lang="lv-LV" sz="4900"/>
              <a:t>and Good Practices</a:t>
            </a:r>
            <a:endParaRPr/>
          </a:p>
        </p:txBody>
      </p:sp>
      <p:sp>
        <p:nvSpPr>
          <p:cNvPr id="169" name="Google Shape;169;p2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175" name="Google Shape;175;p26"/>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RECYCLING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Focuses on the recovery and reuse of materials from end-of-life products. It aims to bring materials back into the production cycle, thereby reducing the need for virgin materials and minimizing waste.</a:t>
            </a:r>
            <a:endParaRPr b="0" i="0" sz="1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176" name="Google Shape;176;p2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177" name="Google Shape;177;p26"/>
          <p:cNvPicPr preferRelativeResize="0"/>
          <p:nvPr/>
        </p:nvPicPr>
        <p:blipFill rotWithShape="1">
          <a:blip r:embed="rId3">
            <a:alphaModFix/>
          </a:blip>
          <a:srcRect b="0" l="0" r="0" t="0"/>
          <a:stretch/>
        </p:blipFill>
        <p:spPr>
          <a:xfrm>
            <a:off x="4754487" y="2082800"/>
            <a:ext cx="6746002" cy="2894845"/>
          </a:xfrm>
          <a:prstGeom prst="rect">
            <a:avLst/>
          </a:prstGeom>
          <a:noFill/>
          <a:ln>
            <a:noFill/>
          </a:ln>
        </p:spPr>
      </p:pic>
      <p:sp>
        <p:nvSpPr>
          <p:cNvPr id="178" name="Google Shape;178;p26"/>
          <p:cNvSpPr txBox="1"/>
          <p:nvPr/>
        </p:nvSpPr>
        <p:spPr>
          <a:xfrm>
            <a:off x="8041206" y="4987730"/>
            <a:ext cx="3459284"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gamlemursten.dk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184" name="Google Shape;184;p27"/>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REFURBISHMENT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approach involves restoring used products to good condition. It extends the lifecycle of products and reduces the need for new resources.</a:t>
            </a:r>
            <a:endParaRPr b="0" i="0" sz="1800" u="none" cap="none" strike="noStrike">
              <a:solidFill>
                <a:schemeClr val="dk1"/>
              </a:solidFill>
              <a:latin typeface="Calibri"/>
              <a:ea typeface="Calibri"/>
              <a:cs typeface="Calibri"/>
              <a:sym typeface="Calibri"/>
            </a:endParaRPr>
          </a:p>
        </p:txBody>
      </p:sp>
      <p:sp>
        <p:nvSpPr>
          <p:cNvPr id="185" name="Google Shape;185;p27"/>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186" name="Google Shape;186;p27"/>
          <p:cNvPicPr preferRelativeResize="0"/>
          <p:nvPr/>
        </p:nvPicPr>
        <p:blipFill rotWithShape="1">
          <a:blip r:embed="rId3">
            <a:alphaModFix/>
          </a:blip>
          <a:srcRect b="0" l="0" r="0" t="0"/>
          <a:stretch/>
        </p:blipFill>
        <p:spPr>
          <a:xfrm>
            <a:off x="7032171" y="1259769"/>
            <a:ext cx="4468319" cy="4625013"/>
          </a:xfrm>
          <a:prstGeom prst="rect">
            <a:avLst/>
          </a:prstGeom>
          <a:noFill/>
          <a:ln>
            <a:noFill/>
          </a:ln>
        </p:spPr>
      </p:pic>
      <p:sp>
        <p:nvSpPr>
          <p:cNvPr id="187" name="Google Shape;187;p27"/>
          <p:cNvSpPr txBox="1"/>
          <p:nvPr/>
        </p:nvSpPr>
        <p:spPr>
          <a:xfrm>
            <a:off x="7071666" y="5892945"/>
            <a:ext cx="4428824"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customers.eu.patagonia.com/en-US/repairs</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193" name="Google Shape;193;p28"/>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REMANUFACTURING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approach involves updating and upgrading items to a like-new condition. It extends the lifecycle of products and reduces the need for new resources.</a:t>
            </a:r>
            <a:endParaRPr b="0" i="0" sz="1800" u="none" cap="none" strike="noStrike">
              <a:solidFill>
                <a:schemeClr val="dk1"/>
              </a:solidFill>
              <a:latin typeface="Calibri"/>
              <a:ea typeface="Calibri"/>
              <a:cs typeface="Calibri"/>
              <a:sym typeface="Calibri"/>
            </a:endParaRPr>
          </a:p>
        </p:txBody>
      </p:sp>
      <p:sp>
        <p:nvSpPr>
          <p:cNvPr id="194" name="Google Shape;194;p28"/>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195" name="Google Shape;195;p28"/>
          <p:cNvPicPr preferRelativeResize="0"/>
          <p:nvPr/>
        </p:nvPicPr>
        <p:blipFill rotWithShape="1">
          <a:blip r:embed="rId3">
            <a:alphaModFix/>
          </a:blip>
          <a:srcRect b="0" l="0" r="0" t="0"/>
          <a:stretch/>
        </p:blipFill>
        <p:spPr>
          <a:xfrm>
            <a:off x="5908625" y="1773661"/>
            <a:ext cx="5591864" cy="3963166"/>
          </a:xfrm>
          <a:prstGeom prst="rect">
            <a:avLst/>
          </a:prstGeom>
          <a:noFill/>
          <a:ln>
            <a:noFill/>
          </a:ln>
        </p:spPr>
      </p:pic>
      <p:sp>
        <p:nvSpPr>
          <p:cNvPr id="196" name="Google Shape;196;p28"/>
          <p:cNvSpPr txBox="1"/>
          <p:nvPr/>
        </p:nvSpPr>
        <p:spPr>
          <a:xfrm>
            <a:off x="5472615" y="5768880"/>
            <a:ext cx="6027875"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www.caterpillar.com/en/company/sustainability/remanufacturing.html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9"/>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02" name="Google Shape;202;p29"/>
          <p:cNvSpPr txBox="1"/>
          <p:nvPr/>
        </p:nvSpPr>
        <p:spPr>
          <a:xfrm>
            <a:off x="597975" y="1459000"/>
            <a:ext cx="3609900" cy="4629900"/>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PRODUCT-AS-A-SERVICE (PAAS)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Instead of selling products, companies offer them as services. For example, instead of selling light bulbs, a company might sell lighting as a service. This model encourages companies to create durable, repairable products and to recycle or refurbish them at the end of their service life.</a:t>
            </a:r>
            <a:endParaRPr b="0" i="0" sz="1800" u="none" cap="none" strike="noStrike">
              <a:solidFill>
                <a:schemeClr val="dk1"/>
              </a:solidFill>
              <a:latin typeface="Calibri"/>
              <a:ea typeface="Calibri"/>
              <a:cs typeface="Calibri"/>
              <a:sym typeface="Calibri"/>
            </a:endParaRPr>
          </a:p>
        </p:txBody>
      </p:sp>
      <p:sp>
        <p:nvSpPr>
          <p:cNvPr id="203" name="Google Shape;203;p29"/>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204" name="Google Shape;204;p29"/>
          <p:cNvPicPr preferRelativeResize="0"/>
          <p:nvPr/>
        </p:nvPicPr>
        <p:blipFill rotWithShape="1">
          <a:blip r:embed="rId3">
            <a:alphaModFix/>
          </a:blip>
          <a:srcRect b="3453" l="0" r="33228" t="7018"/>
          <a:stretch/>
        </p:blipFill>
        <p:spPr>
          <a:xfrm>
            <a:off x="4615543" y="2261534"/>
            <a:ext cx="6884946" cy="3049939"/>
          </a:xfrm>
          <a:prstGeom prst="rect">
            <a:avLst/>
          </a:prstGeom>
          <a:noFill/>
          <a:ln>
            <a:noFill/>
          </a:ln>
        </p:spPr>
      </p:pic>
      <p:sp>
        <p:nvSpPr>
          <p:cNvPr id="205" name="Google Shape;205;p29"/>
          <p:cNvSpPr txBox="1"/>
          <p:nvPr/>
        </p:nvSpPr>
        <p:spPr>
          <a:xfrm>
            <a:off x="5486400" y="5318570"/>
            <a:ext cx="6014090"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www.lighting.philips.co.uk/oem-emea/products/connected-lighting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11" name="Google Shape;211;p30"/>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BIOLOGICAL CYCLES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model involves designing products so that, at the end of their lifecycle, they can be safely returned to the environment. This approach is often seen in compostable products or materials that can be broken down naturally.</a:t>
            </a:r>
            <a:endParaRPr b="0" i="0" sz="1800" u="none" cap="none" strike="noStrike">
              <a:solidFill>
                <a:schemeClr val="dk1"/>
              </a:solidFill>
              <a:latin typeface="Calibri"/>
              <a:ea typeface="Calibri"/>
              <a:cs typeface="Calibri"/>
              <a:sym typeface="Calibri"/>
            </a:endParaRPr>
          </a:p>
        </p:txBody>
      </p:sp>
      <p:sp>
        <p:nvSpPr>
          <p:cNvPr id="212" name="Google Shape;212;p30"/>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213" name="Google Shape;213;p30"/>
          <p:cNvSpPr txBox="1"/>
          <p:nvPr/>
        </p:nvSpPr>
        <p:spPr>
          <a:xfrm>
            <a:off x="7476025" y="5888350"/>
            <a:ext cx="4025198"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boltthreads.com/technology/microsilk/</a:t>
            </a:r>
            <a:endParaRPr/>
          </a:p>
        </p:txBody>
      </p:sp>
      <p:pic>
        <p:nvPicPr>
          <p:cNvPr id="214" name="Google Shape;214;p30"/>
          <p:cNvPicPr preferRelativeResize="0"/>
          <p:nvPr/>
        </p:nvPicPr>
        <p:blipFill rotWithShape="1">
          <a:blip r:embed="rId3">
            <a:alphaModFix/>
          </a:blip>
          <a:srcRect b="0" l="0" r="3195" t="0"/>
          <a:stretch/>
        </p:blipFill>
        <p:spPr>
          <a:xfrm>
            <a:off x="4421661" y="1458990"/>
            <a:ext cx="7079562" cy="442579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1"/>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20" name="Google Shape;220;p31"/>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RESOURCE RECOVERY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model focuses on extracting valuable materials from waste streams. This can involve technologies that convert waste into energy, or processes that extract raw materials from waste products.</a:t>
            </a:r>
            <a:endParaRPr b="0" i="0" sz="1800" u="none" cap="none" strike="noStrike">
              <a:solidFill>
                <a:schemeClr val="dk1"/>
              </a:solidFill>
              <a:latin typeface="Calibri"/>
              <a:ea typeface="Calibri"/>
              <a:cs typeface="Calibri"/>
              <a:sym typeface="Calibri"/>
            </a:endParaRPr>
          </a:p>
        </p:txBody>
      </p:sp>
      <p:sp>
        <p:nvSpPr>
          <p:cNvPr id="221" name="Google Shape;221;p31"/>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222" name="Google Shape;222;p31"/>
          <p:cNvPicPr preferRelativeResize="0"/>
          <p:nvPr/>
        </p:nvPicPr>
        <p:blipFill rotWithShape="1">
          <a:blip r:embed="rId3">
            <a:alphaModFix/>
          </a:blip>
          <a:srcRect b="0" l="0" r="0" t="0"/>
          <a:stretch/>
        </p:blipFill>
        <p:spPr>
          <a:xfrm>
            <a:off x="4948170" y="1255030"/>
            <a:ext cx="6552320" cy="4629752"/>
          </a:xfrm>
          <a:prstGeom prst="rect">
            <a:avLst/>
          </a:prstGeom>
          <a:noFill/>
          <a:ln>
            <a:noFill/>
          </a:ln>
        </p:spPr>
      </p:pic>
      <p:sp>
        <p:nvSpPr>
          <p:cNvPr id="223" name="Google Shape;223;p31"/>
          <p:cNvSpPr txBox="1"/>
          <p:nvPr/>
        </p:nvSpPr>
        <p:spPr>
          <a:xfrm>
            <a:off x="7848215" y="5883755"/>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covanta.com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2"/>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29" name="Google Shape;229;p32"/>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INDUSTRIAL SYMBIOSIS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model involves different industries working together so that the waste or byproducts of one process become the raw materials for another. This inter-industry collaboration helps create a closed-loop system where waste is minimized.</a:t>
            </a:r>
            <a:endParaRPr b="0" i="0" sz="1800" u="none" cap="none" strike="noStrike">
              <a:solidFill>
                <a:schemeClr val="dk1"/>
              </a:solidFill>
              <a:latin typeface="Calibri"/>
              <a:ea typeface="Calibri"/>
              <a:cs typeface="Calibri"/>
              <a:sym typeface="Calibri"/>
            </a:endParaRPr>
          </a:p>
        </p:txBody>
      </p:sp>
      <p:sp>
        <p:nvSpPr>
          <p:cNvPr id="230" name="Google Shape;230;p32"/>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231" name="Google Shape;231;p32"/>
          <p:cNvPicPr preferRelativeResize="0"/>
          <p:nvPr/>
        </p:nvPicPr>
        <p:blipFill rotWithShape="1">
          <a:blip r:embed="rId3">
            <a:alphaModFix/>
          </a:blip>
          <a:srcRect b="0" l="0" r="0" t="2032"/>
          <a:stretch/>
        </p:blipFill>
        <p:spPr>
          <a:xfrm>
            <a:off x="6008915" y="1335313"/>
            <a:ext cx="5491576" cy="3165986"/>
          </a:xfrm>
          <a:prstGeom prst="rect">
            <a:avLst/>
          </a:prstGeom>
          <a:noFill/>
          <a:ln>
            <a:noFill/>
          </a:ln>
        </p:spPr>
      </p:pic>
      <p:pic>
        <p:nvPicPr>
          <p:cNvPr id="232" name="Google Shape;232;p32"/>
          <p:cNvPicPr preferRelativeResize="0"/>
          <p:nvPr/>
        </p:nvPicPr>
        <p:blipFill rotWithShape="1">
          <a:blip r:embed="rId4">
            <a:alphaModFix/>
          </a:blip>
          <a:srcRect b="0" l="0" r="0" t="0"/>
          <a:stretch/>
        </p:blipFill>
        <p:spPr>
          <a:xfrm>
            <a:off x="6008915" y="4486785"/>
            <a:ext cx="5491576" cy="1442657"/>
          </a:xfrm>
          <a:prstGeom prst="rect">
            <a:avLst/>
          </a:prstGeom>
          <a:noFill/>
          <a:ln>
            <a:noFill/>
          </a:ln>
        </p:spPr>
      </p:pic>
      <p:sp>
        <p:nvSpPr>
          <p:cNvPr id="233" name="Google Shape;233;p32"/>
          <p:cNvSpPr txBox="1"/>
          <p:nvPr/>
        </p:nvSpPr>
        <p:spPr>
          <a:xfrm>
            <a:off x="7848215" y="593430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www.symbiosis.dk</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39" name="Google Shape;239;p33"/>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DESIGN FOR DURABILITY AND LONGEVITY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Products are designed from the outset to be durable, repairable, and upgradeable, thus extending their lifespan and reducing the need for replacement.</a:t>
            </a:r>
            <a:endParaRPr b="0" i="0" sz="1800" u="none" cap="none" strike="noStrike">
              <a:solidFill>
                <a:schemeClr val="dk1"/>
              </a:solidFill>
              <a:latin typeface="Calibri"/>
              <a:ea typeface="Calibri"/>
              <a:cs typeface="Calibri"/>
              <a:sym typeface="Calibri"/>
            </a:endParaRPr>
          </a:p>
        </p:txBody>
      </p:sp>
      <p:sp>
        <p:nvSpPr>
          <p:cNvPr id="240" name="Google Shape;240;p33"/>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241" name="Google Shape;241;p33"/>
          <p:cNvSpPr txBox="1"/>
          <p:nvPr/>
        </p:nvSpPr>
        <p:spPr>
          <a:xfrm>
            <a:off x="7848215" y="5791855"/>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www.autinetools.com</a:t>
            </a:r>
            <a:endParaRPr/>
          </a:p>
        </p:txBody>
      </p:sp>
      <p:pic>
        <p:nvPicPr>
          <p:cNvPr id="242" name="Google Shape;242;p33"/>
          <p:cNvPicPr preferRelativeResize="0"/>
          <p:nvPr/>
        </p:nvPicPr>
        <p:blipFill rotWithShape="1">
          <a:blip r:embed="rId3">
            <a:alphaModFix/>
          </a:blip>
          <a:srcRect b="0" l="0" r="7726" t="0"/>
          <a:stretch/>
        </p:blipFill>
        <p:spPr>
          <a:xfrm>
            <a:off x="5088926" y="1606642"/>
            <a:ext cx="6412300" cy="421088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48" name="Google Shape;248;p34"/>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REPURCHASING OF GOODS</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Products are repurchased and selled in second hand stores to reduce the consumption of newly produced goods.</a:t>
            </a:r>
            <a:endParaRPr b="0" i="0" sz="1400" u="none" cap="none" strike="noStrike">
              <a:solidFill>
                <a:srgbClr val="000000"/>
              </a:solidFill>
              <a:latin typeface="Arial"/>
              <a:ea typeface="Arial"/>
              <a:cs typeface="Arial"/>
              <a:sym typeface="Arial"/>
            </a:endParaRPr>
          </a:p>
        </p:txBody>
      </p:sp>
      <p:sp>
        <p:nvSpPr>
          <p:cNvPr id="249" name="Google Shape;249;p34"/>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250" name="Google Shape;250;p34"/>
          <p:cNvSpPr txBox="1"/>
          <p:nvPr/>
        </p:nvSpPr>
        <p:spPr>
          <a:xfrm>
            <a:off x="5239656" y="5025024"/>
            <a:ext cx="6293731" cy="1040407"/>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www.ikea.com/global/en/newsroom/sustainability/the-worlds-first-secondhand-ikea-popup-store-opens-in-sweden-201104/</a:t>
            </a:r>
            <a:endParaRPr/>
          </a:p>
        </p:txBody>
      </p:sp>
      <p:pic>
        <p:nvPicPr>
          <p:cNvPr id="251" name="Google Shape;251;p34"/>
          <p:cNvPicPr preferRelativeResize="0"/>
          <p:nvPr/>
        </p:nvPicPr>
        <p:blipFill rotWithShape="1">
          <a:blip r:embed="rId3">
            <a:alphaModFix/>
          </a:blip>
          <a:srcRect b="0" l="0" r="0" t="0"/>
          <a:stretch/>
        </p:blipFill>
        <p:spPr>
          <a:xfrm>
            <a:off x="5093399" y="2107933"/>
            <a:ext cx="6438269" cy="291435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5"/>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57" name="Google Shape;257;p35"/>
          <p:cNvSpPr txBox="1"/>
          <p:nvPr/>
        </p:nvSpPr>
        <p:spPr>
          <a:xfrm>
            <a:off x="597970" y="1458991"/>
            <a:ext cx="33934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RECYCLING OF GOODS</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Products are are accepted back and recycled, focusing on converting waste materials into new products or raw materials.</a:t>
            </a:r>
            <a:endParaRPr b="0" i="0" sz="1800" u="none" cap="none" strike="noStrike">
              <a:solidFill>
                <a:schemeClr val="dk1"/>
              </a:solidFill>
              <a:latin typeface="Calibri"/>
              <a:ea typeface="Calibri"/>
              <a:cs typeface="Calibri"/>
              <a:sym typeface="Calibri"/>
            </a:endParaRPr>
          </a:p>
        </p:txBody>
      </p:sp>
      <p:sp>
        <p:nvSpPr>
          <p:cNvPr id="258" name="Google Shape;258;p3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259" name="Google Shape;259;p35"/>
          <p:cNvPicPr preferRelativeResize="0"/>
          <p:nvPr/>
        </p:nvPicPr>
        <p:blipFill rotWithShape="1">
          <a:blip r:embed="rId3">
            <a:alphaModFix/>
          </a:blip>
          <a:srcRect b="0" l="0" r="0" t="0"/>
          <a:stretch/>
        </p:blipFill>
        <p:spPr>
          <a:xfrm>
            <a:off x="6008915" y="1232358"/>
            <a:ext cx="5491576" cy="4784168"/>
          </a:xfrm>
          <a:prstGeom prst="rect">
            <a:avLst/>
          </a:prstGeom>
          <a:noFill/>
          <a:ln>
            <a:noFill/>
          </a:ln>
        </p:spPr>
      </p:pic>
      <p:sp>
        <p:nvSpPr>
          <p:cNvPr id="260" name="Google Shape;260;p35"/>
          <p:cNvSpPr txBox="1"/>
          <p:nvPr/>
        </p:nvSpPr>
        <p:spPr>
          <a:xfrm>
            <a:off x="6008916" y="5998630"/>
            <a:ext cx="5515282"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www2.hm.com/en_us/sustainability-at-hm/our-work/close-the-loop.html</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66" name="Google Shape;266;p36"/>
          <p:cNvSpPr txBox="1"/>
          <p:nvPr/>
        </p:nvSpPr>
        <p:spPr>
          <a:xfrm>
            <a:off x="597970" y="1458991"/>
            <a:ext cx="3571259" cy="4629752"/>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EQUIPMENT AND TECHNOLOGY SHARING</a:t>
            </a:r>
            <a:endParaRPr b="0" i="0" sz="1400" u="none" cap="none" strike="noStrike">
              <a:solidFill>
                <a:srgbClr val="000000"/>
              </a:solidFill>
              <a:latin typeface="Arial"/>
              <a:ea typeface="Arial"/>
              <a:cs typeface="Arial"/>
              <a:sym typeface="Arial"/>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MODEL</a:t>
            </a:r>
            <a:endParaRPr b="0" i="0" sz="1400" u="none" cap="none" strike="noStrike">
              <a:solidFill>
                <a:srgbClr val="000000"/>
              </a:solidFill>
              <a:latin typeface="Arial"/>
              <a:ea typeface="Arial"/>
              <a:cs typeface="Arial"/>
              <a:sym typeface="Arial"/>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This model promotes the sharing of equipment and technology, such as workshop premises and tools. It maximizes the use of products, reduces the need for individual ownership, and often leads to reduced resource consumption.</a:t>
            </a:r>
            <a:endParaRPr b="0" i="0" sz="1800" u="none" cap="none" strike="noStrike">
              <a:solidFill>
                <a:schemeClr val="dk1"/>
              </a:solidFill>
              <a:latin typeface="Calibri"/>
              <a:ea typeface="Calibri"/>
              <a:cs typeface="Calibri"/>
              <a:sym typeface="Calibri"/>
            </a:endParaRPr>
          </a:p>
        </p:txBody>
      </p:sp>
      <p:sp>
        <p:nvSpPr>
          <p:cNvPr id="267" name="Google Shape;267;p3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id="268" name="Google Shape;268;p36"/>
          <p:cNvPicPr preferRelativeResize="0"/>
          <p:nvPr/>
        </p:nvPicPr>
        <p:blipFill rotWithShape="1">
          <a:blip r:embed="rId3">
            <a:alphaModFix/>
          </a:blip>
          <a:srcRect b="0" l="0" r="0" t="0"/>
          <a:stretch/>
        </p:blipFill>
        <p:spPr>
          <a:xfrm>
            <a:off x="4551310" y="1428896"/>
            <a:ext cx="6949180" cy="4455886"/>
          </a:xfrm>
          <a:prstGeom prst="rect">
            <a:avLst/>
          </a:prstGeom>
          <a:noFill/>
          <a:ln>
            <a:noFill/>
          </a:ln>
        </p:spPr>
      </p:pic>
      <p:sp>
        <p:nvSpPr>
          <p:cNvPr id="269" name="Google Shape;269;p36"/>
          <p:cNvSpPr txBox="1"/>
          <p:nvPr/>
        </p:nvSpPr>
        <p:spPr>
          <a:xfrm>
            <a:off x="7871190" y="586078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URL reference: https://www.vatp.lv/en/rade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7"/>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75" name="Google Shape;275;p37"/>
          <p:cNvSpPr txBox="1"/>
          <p:nvPr/>
        </p:nvSpPr>
        <p:spPr>
          <a:xfrm>
            <a:off x="597970" y="2808514"/>
            <a:ext cx="10875573" cy="3280228"/>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000000"/>
              </a:buClr>
              <a:buSzPts val="2000"/>
              <a:buFont typeface="Arial"/>
              <a:buNone/>
            </a:pPr>
            <a:r>
              <a:rPr b="0" i="0" lang="lv-LV" sz="2000" u="none" cap="none" strike="noStrike">
                <a:solidFill>
                  <a:schemeClr val="dk1"/>
                </a:solidFill>
                <a:latin typeface="Calibri"/>
                <a:ea typeface="Calibri"/>
                <a:cs typeface="Calibri"/>
                <a:sym typeface="Calibri"/>
              </a:rPr>
              <a:t>Each of these models contributes to the overarching goal of a circular economy, which is to create a sustainable economic system that reduces waste and minimizes environmental impact.</a:t>
            </a:r>
            <a:endParaRPr b="0" i="0" sz="2000" u="none" cap="none" strike="noStrike">
              <a:solidFill>
                <a:schemeClr val="dk1"/>
              </a:solidFill>
              <a:latin typeface="Calibri"/>
              <a:ea typeface="Calibri"/>
              <a:cs typeface="Calibri"/>
              <a:sym typeface="Calibri"/>
            </a:endParaRPr>
          </a:p>
          <a:p>
            <a:pPr indent="0" lvl="0" marL="0" marR="0" rtl="0" algn="ctr">
              <a:lnSpc>
                <a:spcPct val="125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ctr">
              <a:lnSpc>
                <a:spcPct val="113636"/>
              </a:lnSpc>
              <a:spcBef>
                <a:spcPts val="0"/>
              </a:spcBef>
              <a:spcAft>
                <a:spcPts val="0"/>
              </a:spcAft>
              <a:buClr>
                <a:srgbClr val="000000"/>
              </a:buClr>
              <a:buSzPts val="2200"/>
              <a:buFont typeface="Arial"/>
              <a:buNone/>
            </a:pPr>
            <a:r>
              <a:rPr b="1" i="0" lang="lv-LV" sz="2200" u="none" cap="none" strike="noStrike">
                <a:solidFill>
                  <a:schemeClr val="dk1"/>
                </a:solidFill>
                <a:latin typeface="Calibri"/>
                <a:ea typeface="Calibri"/>
                <a:cs typeface="Calibri"/>
                <a:sym typeface="Calibri"/>
              </a:rPr>
              <a:t>They are often used in combination to achieve the best outcomes for sustainability.</a:t>
            </a:r>
            <a:endParaRPr b="1" i="0" sz="2200" u="none" cap="none" strike="noStrike">
              <a:solidFill>
                <a:schemeClr val="dk1"/>
              </a:solidFill>
              <a:latin typeface="Calibri"/>
              <a:ea typeface="Calibri"/>
              <a:cs typeface="Calibri"/>
              <a:sym typeface="Calibri"/>
            </a:endParaRPr>
          </a:p>
        </p:txBody>
      </p:sp>
      <p:sp>
        <p:nvSpPr>
          <p:cNvPr id="276" name="Google Shape;276;p37"/>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8"/>
          <p:cNvSpPr txBox="1"/>
          <p:nvPr>
            <p:ph type="title"/>
          </p:nvPr>
        </p:nvSpPr>
        <p:spPr>
          <a:xfrm>
            <a:off x="475423" y="878114"/>
            <a:ext cx="11186806" cy="47969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How to Transfer from Linear to Circular Business Model</a:t>
            </a:r>
            <a:endParaRPr/>
          </a:p>
        </p:txBody>
      </p:sp>
      <p:sp>
        <p:nvSpPr>
          <p:cNvPr id="282" name="Google Shape;282;p38"/>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9"/>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88" name="Google Shape;288;p39"/>
          <p:cNvSpPr txBox="1"/>
          <p:nvPr/>
        </p:nvSpPr>
        <p:spPr>
          <a:xfrm>
            <a:off x="597969" y="1458990"/>
            <a:ext cx="4380431"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Assess current practices (1)</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Begin by evaluating your current business model, focusing on how resources are used and waste is generated. Identify areas where changes can lead to more sustainable practices.</a:t>
            </a:r>
            <a:endParaRPr b="0" i="0" sz="1800" u="none" cap="none" strike="noStrike">
              <a:solidFill>
                <a:schemeClr val="dk1"/>
              </a:solidFill>
              <a:latin typeface="Calibri"/>
              <a:ea typeface="Calibri"/>
              <a:cs typeface="Calibri"/>
              <a:sym typeface="Calibri"/>
            </a:endParaRPr>
          </a:p>
        </p:txBody>
      </p:sp>
      <p:sp>
        <p:nvSpPr>
          <p:cNvPr id="289" name="Google Shape;289;p39"/>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 with computers and tables&#10;&#10;Description automatically generated" id="290" name="Google Shape;290;p39"/>
          <p:cNvPicPr preferRelativeResize="0"/>
          <p:nvPr/>
        </p:nvPicPr>
        <p:blipFill rotWithShape="1">
          <a:blip r:embed="rId3">
            <a:alphaModFix/>
          </a:blip>
          <a:srcRect b="2099" l="11737" r="11867" t="8928"/>
          <a:stretch/>
        </p:blipFill>
        <p:spPr>
          <a:xfrm>
            <a:off x="5550948" y="1915472"/>
            <a:ext cx="5949541" cy="3959537"/>
          </a:xfrm>
          <a:prstGeom prst="rect">
            <a:avLst/>
          </a:prstGeom>
          <a:noFill/>
          <a:ln>
            <a:noFill/>
          </a:ln>
        </p:spPr>
      </p:pic>
      <p:sp>
        <p:nvSpPr>
          <p:cNvPr id="291" name="Google Shape;291;p39"/>
          <p:cNvSpPr txBox="1"/>
          <p:nvPr/>
        </p:nvSpPr>
        <p:spPr>
          <a:xfrm>
            <a:off x="7871190" y="588835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0"/>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297" name="Google Shape;297;p40"/>
          <p:cNvSpPr txBox="1"/>
          <p:nvPr/>
        </p:nvSpPr>
        <p:spPr>
          <a:xfrm>
            <a:off x="597970" y="1458990"/>
            <a:ext cx="4164712"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Set clear goals and objectives (2)</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Define specific, measurable objectives for the transition. These could include reducing waste, increasing the recyclability of products, or implementing a take-back program for used products.</a:t>
            </a:r>
            <a:endParaRPr b="0" i="0" sz="1800" u="none" cap="none" strike="noStrike">
              <a:solidFill>
                <a:schemeClr val="dk1"/>
              </a:solidFill>
              <a:latin typeface="Calibri"/>
              <a:ea typeface="Calibri"/>
              <a:cs typeface="Calibri"/>
              <a:sym typeface="Calibri"/>
            </a:endParaRPr>
          </a:p>
          <a:p>
            <a:pPr indent="0" lvl="1" marL="45720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p40"/>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meeting&#10;&#10;Description automatically generated" id="299" name="Google Shape;299;p40"/>
          <p:cNvPicPr preferRelativeResize="0"/>
          <p:nvPr/>
        </p:nvPicPr>
        <p:blipFill rotWithShape="1">
          <a:blip r:embed="rId3">
            <a:alphaModFix/>
          </a:blip>
          <a:srcRect b="0" l="8855" r="5398" t="0"/>
          <a:stretch/>
        </p:blipFill>
        <p:spPr>
          <a:xfrm>
            <a:off x="5559018" y="1915472"/>
            <a:ext cx="5941471" cy="3959537"/>
          </a:xfrm>
          <a:prstGeom prst="rect">
            <a:avLst/>
          </a:prstGeom>
          <a:noFill/>
          <a:ln>
            <a:noFill/>
          </a:ln>
        </p:spPr>
      </p:pic>
      <p:sp>
        <p:nvSpPr>
          <p:cNvPr id="300" name="Google Shape;300;p40"/>
          <p:cNvSpPr txBox="1"/>
          <p:nvPr/>
        </p:nvSpPr>
        <p:spPr>
          <a:xfrm>
            <a:off x="7871190" y="5883755"/>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1"/>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06" name="Google Shape;306;p41"/>
          <p:cNvSpPr txBox="1"/>
          <p:nvPr/>
        </p:nvSpPr>
        <p:spPr>
          <a:xfrm>
            <a:off x="597970" y="1458990"/>
            <a:ext cx="4409460"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Rethink product design (3)</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Design products for longevity, repairability, and recyclability. Consider using modular designs that allow for easy repair or upgrading parts instead of replacing whole products.</a:t>
            </a:r>
            <a:endParaRPr b="0" i="0" sz="1800" u="none" cap="none" strike="noStrike">
              <a:solidFill>
                <a:schemeClr val="dk1"/>
              </a:solidFill>
              <a:latin typeface="Calibri"/>
              <a:ea typeface="Calibri"/>
              <a:cs typeface="Calibri"/>
              <a:sym typeface="Calibri"/>
            </a:endParaRPr>
          </a:p>
          <a:p>
            <a:pPr indent="0" lvl="1" marL="457200" marR="0" rtl="0" algn="l">
              <a:lnSpc>
                <a:spcPct val="13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7" name="Google Shape;307;p41"/>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 with computers and a large screen&#10;&#10;Description automatically generated" id="308" name="Google Shape;308;p41"/>
          <p:cNvPicPr preferRelativeResize="0"/>
          <p:nvPr/>
        </p:nvPicPr>
        <p:blipFill rotWithShape="1">
          <a:blip r:embed="rId3">
            <a:alphaModFix/>
          </a:blip>
          <a:srcRect b="0" l="7674" r="6621" t="48"/>
          <a:stretch/>
        </p:blipFill>
        <p:spPr>
          <a:xfrm>
            <a:off x="5559018" y="1915472"/>
            <a:ext cx="5941471" cy="3959537"/>
          </a:xfrm>
          <a:prstGeom prst="rect">
            <a:avLst/>
          </a:prstGeom>
          <a:noFill/>
          <a:ln>
            <a:noFill/>
          </a:ln>
        </p:spPr>
      </p:pic>
      <p:sp>
        <p:nvSpPr>
          <p:cNvPr id="309" name="Google Shape;309;p41"/>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2"/>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15" name="Google Shape;315;p42"/>
          <p:cNvSpPr txBox="1"/>
          <p:nvPr/>
        </p:nvSpPr>
        <p:spPr>
          <a:xfrm>
            <a:off x="597970" y="1458990"/>
            <a:ext cx="4402202"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Implement resource-efficient processes (4)</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Optimize manufacturing processes to minimize waste and resource use. This might involve adopting new technologies or rethinking production techniques to be more efficient.</a:t>
            </a:r>
            <a:endParaRPr b="0" i="0" sz="1800" u="none" cap="none" strike="noStrike">
              <a:solidFill>
                <a:schemeClr val="dk1"/>
              </a:solidFill>
              <a:latin typeface="Calibri"/>
              <a:ea typeface="Calibri"/>
              <a:cs typeface="Calibri"/>
              <a:sym typeface="Calibri"/>
            </a:endParaRPr>
          </a:p>
        </p:txBody>
      </p:sp>
      <p:sp>
        <p:nvSpPr>
          <p:cNvPr id="316" name="Google Shape;316;p42"/>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large room&#10;&#10;Description automatically generated" id="317" name="Google Shape;317;p42"/>
          <p:cNvPicPr preferRelativeResize="0"/>
          <p:nvPr/>
        </p:nvPicPr>
        <p:blipFill rotWithShape="1">
          <a:blip r:embed="rId3">
            <a:alphaModFix/>
          </a:blip>
          <a:srcRect b="0" l="6960" r="7328" t="0"/>
          <a:stretch/>
        </p:blipFill>
        <p:spPr>
          <a:xfrm>
            <a:off x="5559018" y="1913835"/>
            <a:ext cx="5941471" cy="3961174"/>
          </a:xfrm>
          <a:prstGeom prst="rect">
            <a:avLst/>
          </a:prstGeom>
          <a:noFill/>
          <a:ln>
            <a:noFill/>
          </a:ln>
        </p:spPr>
      </p:pic>
      <p:sp>
        <p:nvSpPr>
          <p:cNvPr id="318" name="Google Shape;318;p42"/>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3"/>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24" name="Google Shape;324;p43"/>
          <p:cNvSpPr txBox="1"/>
          <p:nvPr/>
        </p:nvSpPr>
        <p:spPr>
          <a:xfrm>
            <a:off x="597969" y="1458990"/>
            <a:ext cx="4394945"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Develop new business models (5)</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Consider models like Product-as-a-Service (PaaS), where you offer services rather than selling products, or leasing models where products are returned for refurbishment and reuse.</a:t>
            </a:r>
            <a:endParaRPr b="0" i="0" sz="1800" u="none" cap="none" strike="noStrike">
              <a:solidFill>
                <a:schemeClr val="dk1"/>
              </a:solidFill>
              <a:latin typeface="Calibri"/>
              <a:ea typeface="Calibri"/>
              <a:cs typeface="Calibri"/>
              <a:sym typeface="Calibri"/>
            </a:endParaRPr>
          </a:p>
        </p:txBody>
      </p:sp>
      <p:sp>
        <p:nvSpPr>
          <p:cNvPr id="325" name="Google Shape;325;p43"/>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 with tables and chairs&#10;&#10;Description automatically generated" id="326" name="Google Shape;326;p43"/>
          <p:cNvPicPr preferRelativeResize="0"/>
          <p:nvPr/>
        </p:nvPicPr>
        <p:blipFill rotWithShape="1">
          <a:blip r:embed="rId3">
            <a:alphaModFix/>
          </a:blip>
          <a:srcRect b="0" l="6972" r="7318" t="0"/>
          <a:stretch/>
        </p:blipFill>
        <p:spPr>
          <a:xfrm>
            <a:off x="5559017" y="1913835"/>
            <a:ext cx="5941471" cy="3961175"/>
          </a:xfrm>
          <a:prstGeom prst="rect">
            <a:avLst/>
          </a:prstGeom>
          <a:noFill/>
          <a:ln>
            <a:noFill/>
          </a:ln>
        </p:spPr>
      </p:pic>
      <p:sp>
        <p:nvSpPr>
          <p:cNvPr id="327" name="Google Shape;327;p43"/>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4"/>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33" name="Google Shape;333;p44"/>
          <p:cNvSpPr txBox="1"/>
          <p:nvPr/>
        </p:nvSpPr>
        <p:spPr>
          <a:xfrm>
            <a:off x="597970" y="1458990"/>
            <a:ext cx="4402202"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Establish closed-loop supply chains (6)</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Create or join networks for recovering and reusing materials. This could involve setting up systems for returning used products or collaborating with other companies to utilize each other's waste products.</a:t>
            </a:r>
            <a:endParaRPr b="0" i="0" sz="1800" u="none" cap="none" strike="noStrike">
              <a:solidFill>
                <a:schemeClr val="dk1"/>
              </a:solidFill>
              <a:latin typeface="Calibri"/>
              <a:ea typeface="Calibri"/>
              <a:cs typeface="Calibri"/>
              <a:sym typeface="Calibri"/>
            </a:endParaRPr>
          </a:p>
        </p:txBody>
      </p:sp>
      <p:sp>
        <p:nvSpPr>
          <p:cNvPr id="334" name="Google Shape;334;p44"/>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warehouse with trucks and icons&#10;&#10;Description automatically generated with medium confidence" id="335" name="Google Shape;335;p44"/>
          <p:cNvPicPr preferRelativeResize="0"/>
          <p:nvPr/>
        </p:nvPicPr>
        <p:blipFill rotWithShape="1">
          <a:blip r:embed="rId3">
            <a:alphaModFix/>
          </a:blip>
          <a:srcRect b="0" l="9337" r="5189" t="0"/>
          <a:stretch/>
        </p:blipFill>
        <p:spPr>
          <a:xfrm>
            <a:off x="5559017" y="1921572"/>
            <a:ext cx="5941471" cy="3972099"/>
          </a:xfrm>
          <a:prstGeom prst="rect">
            <a:avLst/>
          </a:prstGeom>
          <a:noFill/>
          <a:ln>
            <a:noFill/>
          </a:ln>
        </p:spPr>
      </p:pic>
      <p:sp>
        <p:nvSpPr>
          <p:cNvPr id="336" name="Google Shape;336;p44"/>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5"/>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42" name="Google Shape;342;p45"/>
          <p:cNvSpPr txBox="1"/>
          <p:nvPr/>
        </p:nvSpPr>
        <p:spPr>
          <a:xfrm>
            <a:off x="597970" y="1458990"/>
            <a:ext cx="4387687"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Engage with suppliers (7)</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Work with suppliers who are also committed to circular principles. Ensure that the materials you use are sustainably sourced and can be recycled or composted at the end of their life.</a:t>
            </a:r>
            <a:endParaRPr b="0" i="0" sz="1800" u="none" cap="none" strike="noStrike">
              <a:solidFill>
                <a:schemeClr val="dk1"/>
              </a:solidFill>
              <a:latin typeface="Calibri"/>
              <a:ea typeface="Calibri"/>
              <a:cs typeface="Calibri"/>
              <a:sym typeface="Calibri"/>
            </a:endParaRPr>
          </a:p>
        </p:txBody>
      </p:sp>
      <p:sp>
        <p:nvSpPr>
          <p:cNvPr id="343" name="Google Shape;343;p4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 with tables and chairs&#10;&#10;Description automatically generated" id="344" name="Google Shape;344;p45"/>
          <p:cNvPicPr preferRelativeResize="0"/>
          <p:nvPr/>
        </p:nvPicPr>
        <p:blipFill rotWithShape="1">
          <a:blip r:embed="rId3">
            <a:alphaModFix/>
          </a:blip>
          <a:srcRect b="0" l="8972" r="5620" t="0"/>
          <a:stretch/>
        </p:blipFill>
        <p:spPr>
          <a:xfrm>
            <a:off x="5559017" y="1919508"/>
            <a:ext cx="5941471" cy="3975246"/>
          </a:xfrm>
          <a:prstGeom prst="rect">
            <a:avLst/>
          </a:prstGeom>
          <a:noFill/>
          <a:ln>
            <a:noFill/>
          </a:ln>
        </p:spPr>
      </p:pic>
      <p:sp>
        <p:nvSpPr>
          <p:cNvPr id="345" name="Google Shape;345;p45"/>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6"/>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51" name="Google Shape;351;p46"/>
          <p:cNvSpPr txBox="1"/>
          <p:nvPr/>
        </p:nvSpPr>
        <p:spPr>
          <a:xfrm>
            <a:off x="597970" y="1458990"/>
            <a:ext cx="4394944"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Educate and engage customers (8)</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Inform your customers about the benefits of a circular model. Encourage them to participate in take-back schemes, recycling programs, or other initiatives that support the circular economy.</a:t>
            </a:r>
            <a:endParaRPr b="0" i="0" sz="1400" u="none" cap="none" strike="noStrike">
              <a:solidFill>
                <a:srgbClr val="000000"/>
              </a:solidFill>
              <a:latin typeface="Arial"/>
              <a:ea typeface="Arial"/>
              <a:cs typeface="Arial"/>
              <a:sym typeface="Arial"/>
            </a:endParaRPr>
          </a:p>
        </p:txBody>
      </p:sp>
      <p:sp>
        <p:nvSpPr>
          <p:cNvPr id="352" name="Google Shape;352;p4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building&#10;&#10;Description automatically generated" id="353" name="Google Shape;353;p46"/>
          <p:cNvPicPr preferRelativeResize="0"/>
          <p:nvPr/>
        </p:nvPicPr>
        <p:blipFill rotWithShape="1">
          <a:blip r:embed="rId3">
            <a:alphaModFix/>
          </a:blip>
          <a:srcRect b="0" l="7457" r="7174" t="0"/>
          <a:stretch/>
        </p:blipFill>
        <p:spPr>
          <a:xfrm>
            <a:off x="5559017" y="1917634"/>
            <a:ext cx="5941471" cy="3977120"/>
          </a:xfrm>
          <a:prstGeom prst="rect">
            <a:avLst/>
          </a:prstGeom>
          <a:noFill/>
          <a:ln>
            <a:noFill/>
          </a:ln>
        </p:spPr>
      </p:pic>
      <p:sp>
        <p:nvSpPr>
          <p:cNvPr id="354" name="Google Shape;354;p46"/>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7"/>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60" name="Google Shape;360;p47"/>
          <p:cNvSpPr txBox="1"/>
          <p:nvPr/>
        </p:nvSpPr>
        <p:spPr>
          <a:xfrm>
            <a:off x="597970" y="1458990"/>
            <a:ext cx="4394944"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Leverage technology for efficiency (9)</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Use technology to track resource flows, manage reverse logistics for returned products, and optimize the lifecycle of your products.</a:t>
            </a:r>
            <a:endParaRPr b="0" i="0" sz="1800" u="none" cap="none" strike="noStrike">
              <a:solidFill>
                <a:schemeClr val="dk1"/>
              </a:solidFill>
              <a:latin typeface="Calibri"/>
              <a:ea typeface="Calibri"/>
              <a:cs typeface="Calibri"/>
              <a:sym typeface="Calibri"/>
            </a:endParaRPr>
          </a:p>
        </p:txBody>
      </p:sp>
      <p:sp>
        <p:nvSpPr>
          <p:cNvPr id="361" name="Google Shape;361;p47"/>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large screen in a large room with people walking&#10;&#10;Description automatically generated" id="362" name="Google Shape;362;p47"/>
          <p:cNvPicPr preferRelativeResize="0"/>
          <p:nvPr/>
        </p:nvPicPr>
        <p:blipFill rotWithShape="1">
          <a:blip r:embed="rId3">
            <a:alphaModFix/>
          </a:blip>
          <a:srcRect b="0" l="10019" r="4681" t="0"/>
          <a:stretch/>
        </p:blipFill>
        <p:spPr>
          <a:xfrm>
            <a:off x="5559016" y="1914554"/>
            <a:ext cx="5941471" cy="3980199"/>
          </a:xfrm>
          <a:prstGeom prst="rect">
            <a:avLst/>
          </a:prstGeom>
          <a:noFill/>
          <a:ln>
            <a:noFill/>
          </a:ln>
        </p:spPr>
      </p:pic>
      <p:sp>
        <p:nvSpPr>
          <p:cNvPr id="363" name="Google Shape;363;p47"/>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8"/>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69" name="Google Shape;369;p48"/>
          <p:cNvSpPr txBox="1"/>
          <p:nvPr/>
        </p:nvSpPr>
        <p:spPr>
          <a:xfrm>
            <a:off x="597970" y="1458990"/>
            <a:ext cx="4394944"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Monitor, evaluate and adapt (10)</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Continuously monitor the impact of your changes. Collect data on resource use, waste reduction, and customer feedback to evaluate your progress and make necessary adjustments.</a:t>
            </a:r>
            <a:endParaRPr b="0" i="0" sz="1800" u="none" cap="none" strike="noStrike">
              <a:solidFill>
                <a:schemeClr val="dk1"/>
              </a:solidFill>
              <a:latin typeface="Calibri"/>
              <a:ea typeface="Calibri"/>
              <a:cs typeface="Calibri"/>
              <a:sym typeface="Calibri"/>
            </a:endParaRPr>
          </a:p>
        </p:txBody>
      </p:sp>
      <p:sp>
        <p:nvSpPr>
          <p:cNvPr id="370" name="Google Shape;370;p48"/>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 with computers&#10;&#10;Description automatically generated" id="371" name="Google Shape;371;p48"/>
          <p:cNvPicPr preferRelativeResize="0"/>
          <p:nvPr/>
        </p:nvPicPr>
        <p:blipFill rotWithShape="1">
          <a:blip r:embed="rId3">
            <a:alphaModFix/>
          </a:blip>
          <a:srcRect b="0" l="8802" r="5922" t="0"/>
          <a:stretch/>
        </p:blipFill>
        <p:spPr>
          <a:xfrm>
            <a:off x="5559016" y="1913314"/>
            <a:ext cx="5941471" cy="3981439"/>
          </a:xfrm>
          <a:prstGeom prst="rect">
            <a:avLst/>
          </a:prstGeom>
          <a:noFill/>
          <a:ln>
            <a:noFill/>
          </a:ln>
        </p:spPr>
      </p:pic>
      <p:sp>
        <p:nvSpPr>
          <p:cNvPr id="372" name="Google Shape;372;p48"/>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9"/>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78" name="Google Shape;378;p49"/>
          <p:cNvSpPr txBox="1"/>
          <p:nvPr/>
        </p:nvSpPr>
        <p:spPr>
          <a:xfrm>
            <a:off x="597970" y="1458990"/>
            <a:ext cx="4380430"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Promote a Circular culture internally (11)</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Foster a culture of sustainability within your organization. Educate employees about the importance of circular practices and encourage innovation in this area.</a:t>
            </a:r>
            <a:endParaRPr b="0" i="0" sz="1800" u="none" cap="none" strike="noStrike">
              <a:solidFill>
                <a:schemeClr val="dk1"/>
              </a:solidFill>
              <a:latin typeface="Calibri"/>
              <a:ea typeface="Calibri"/>
              <a:cs typeface="Calibri"/>
              <a:sym typeface="Calibri"/>
            </a:endParaRPr>
          </a:p>
        </p:txBody>
      </p:sp>
      <p:sp>
        <p:nvSpPr>
          <p:cNvPr id="379" name="Google Shape;379;p49"/>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large building with many people&#10;&#10;Description automatically generated" id="380" name="Google Shape;380;p49"/>
          <p:cNvPicPr preferRelativeResize="0"/>
          <p:nvPr/>
        </p:nvPicPr>
        <p:blipFill rotWithShape="1">
          <a:blip r:embed="rId3">
            <a:alphaModFix/>
          </a:blip>
          <a:srcRect b="0" l="10135" r="4498" t="0"/>
          <a:stretch/>
        </p:blipFill>
        <p:spPr>
          <a:xfrm>
            <a:off x="5559016" y="1913315"/>
            <a:ext cx="5941471" cy="3977052"/>
          </a:xfrm>
          <a:prstGeom prst="rect">
            <a:avLst/>
          </a:prstGeom>
          <a:noFill/>
          <a:ln>
            <a:noFill/>
          </a:ln>
        </p:spPr>
      </p:pic>
      <p:sp>
        <p:nvSpPr>
          <p:cNvPr id="381" name="Google Shape;381;p49"/>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0"/>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4900"/>
              <a:t>Circular Business Models</a:t>
            </a:r>
            <a:endParaRPr/>
          </a:p>
        </p:txBody>
      </p:sp>
      <p:sp>
        <p:nvSpPr>
          <p:cNvPr id="387" name="Google Shape;387;p50"/>
          <p:cNvSpPr txBox="1"/>
          <p:nvPr/>
        </p:nvSpPr>
        <p:spPr>
          <a:xfrm>
            <a:off x="597970" y="1458990"/>
            <a:ext cx="4380430" cy="4992609"/>
          </a:xfrm>
          <a:prstGeom prst="rect">
            <a:avLst/>
          </a:prstGeom>
          <a:noFill/>
          <a:ln>
            <a:noFill/>
          </a:ln>
        </p:spPr>
        <p:txBody>
          <a:bodyPr anchorCtr="0" anchor="t" bIns="0" lIns="0" spcFirstLastPara="1" rIns="0" wrap="square" tIns="0">
            <a:noAutofit/>
          </a:bodyPr>
          <a:lstStyle/>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rPr b="1" i="0" lang="lv-LV" sz="2800" u="none" cap="none" strike="noStrike">
                <a:solidFill>
                  <a:schemeClr val="dk1"/>
                </a:solidFill>
                <a:latin typeface="Calibri"/>
                <a:ea typeface="Calibri"/>
                <a:cs typeface="Calibri"/>
                <a:sym typeface="Calibri"/>
              </a:rPr>
              <a:t>HOW TO TRANSFER FROM LINEAR TO CIRCULAR BUSINESS MODEL</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89285"/>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Collaborate and build partnerships (12)</a:t>
            </a:r>
            <a:endParaRPr b="0" i="0" sz="1400" u="none" cap="none" strike="noStrike">
              <a:solidFill>
                <a:srgbClr val="000000"/>
              </a:solidFill>
              <a:latin typeface="Arial"/>
              <a:ea typeface="Arial"/>
              <a:cs typeface="Arial"/>
              <a:sym typeface="Arial"/>
            </a:endParaRPr>
          </a:p>
          <a:p>
            <a:pPr indent="0" lvl="0" marL="0" marR="0" rtl="0" algn="l">
              <a:lnSpc>
                <a:spcPct val="138888"/>
              </a:lnSpc>
              <a:spcBef>
                <a:spcPts val="0"/>
              </a:spcBef>
              <a:spcAft>
                <a:spcPts val="0"/>
              </a:spcAft>
              <a:buClr>
                <a:srgbClr val="000000"/>
              </a:buClr>
              <a:buSzPts val="1800"/>
              <a:buFont typeface="Arial"/>
              <a:buNone/>
            </a:pPr>
            <a:r>
              <a:rPr b="0" i="0" lang="lv-LV" sz="1800" u="none" cap="none" strike="noStrike">
                <a:solidFill>
                  <a:schemeClr val="dk1"/>
                </a:solidFill>
                <a:latin typeface="Calibri"/>
                <a:ea typeface="Calibri"/>
                <a:cs typeface="Calibri"/>
                <a:sym typeface="Calibri"/>
              </a:rPr>
              <a:t>Engage in partnerships with other companies, governmental bodies, and NGOs to expand the reach and effectiveness of your circular initiatives.</a:t>
            </a:r>
            <a:endParaRPr b="0" i="0" sz="1800" u="none" cap="none" strike="noStrike">
              <a:solidFill>
                <a:schemeClr val="dk1"/>
              </a:solidFill>
              <a:latin typeface="Calibri"/>
              <a:ea typeface="Calibri"/>
              <a:cs typeface="Calibri"/>
              <a:sym typeface="Calibri"/>
            </a:endParaRPr>
          </a:p>
        </p:txBody>
      </p:sp>
      <p:sp>
        <p:nvSpPr>
          <p:cNvPr id="388" name="Google Shape;388;p50"/>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pic>
        <p:nvPicPr>
          <p:cNvPr descr="A group of people in a room&#10;&#10;Description automatically generated" id="389" name="Google Shape;389;p50"/>
          <p:cNvPicPr preferRelativeResize="0"/>
          <p:nvPr/>
        </p:nvPicPr>
        <p:blipFill rotWithShape="1">
          <a:blip r:embed="rId3">
            <a:alphaModFix/>
          </a:blip>
          <a:srcRect b="0" l="8356" r="6127" t="0"/>
          <a:stretch/>
        </p:blipFill>
        <p:spPr>
          <a:xfrm>
            <a:off x="5559016" y="1920194"/>
            <a:ext cx="5941471" cy="3970173"/>
          </a:xfrm>
          <a:prstGeom prst="rect">
            <a:avLst/>
          </a:prstGeom>
          <a:noFill/>
          <a:ln>
            <a:noFill/>
          </a:ln>
        </p:spPr>
      </p:pic>
      <p:sp>
        <p:nvSpPr>
          <p:cNvPr id="390" name="Google Shape;390;p50"/>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1"/>
          <p:cNvSpPr txBox="1"/>
          <p:nvPr>
            <p:ph type="title"/>
          </p:nvPr>
        </p:nvSpPr>
        <p:spPr>
          <a:xfrm>
            <a:off x="475423" y="878114"/>
            <a:ext cx="11186806" cy="47969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Task</a:t>
            </a:r>
            <a:br>
              <a:rPr lang="lv-LV" sz="4900"/>
            </a:br>
            <a:br>
              <a:rPr lang="lv-LV" sz="4900"/>
            </a:br>
            <a:r>
              <a:rPr lang="lv-LV" sz="3500">
                <a:solidFill>
                  <a:schemeClr val="dk1"/>
                </a:solidFill>
              </a:rPr>
              <a:t>Circular Business Model Innovation Challenge</a:t>
            </a:r>
            <a:endParaRPr sz="3500">
              <a:solidFill>
                <a:schemeClr val="dk1"/>
              </a:solidFill>
            </a:endParaRPr>
          </a:p>
        </p:txBody>
      </p:sp>
      <p:sp>
        <p:nvSpPr>
          <p:cNvPr id="396" name="Google Shape;396;p51"/>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2"/>
          <p:cNvSpPr txBox="1"/>
          <p:nvPr>
            <p:ph type="title"/>
          </p:nvPr>
        </p:nvSpPr>
        <p:spPr>
          <a:xfrm>
            <a:off x="475423" y="315275"/>
            <a:ext cx="9992700" cy="550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4000"/>
              <a:buFont typeface="Calibri"/>
              <a:buNone/>
            </a:pPr>
            <a:r>
              <a:rPr lang="lv-LV" sz="4000"/>
              <a:t>Circular Business Model Innovation Challenge</a:t>
            </a:r>
            <a:endParaRPr sz="4000"/>
          </a:p>
        </p:txBody>
      </p:sp>
      <p:sp>
        <p:nvSpPr>
          <p:cNvPr id="402" name="Google Shape;402;p52"/>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403" name="Google Shape;403;p52"/>
          <p:cNvSpPr txBox="1"/>
          <p:nvPr/>
        </p:nvSpPr>
        <p:spPr>
          <a:xfrm>
            <a:off x="600893" y="2076928"/>
            <a:ext cx="10990200" cy="4018111"/>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None/>
            </a:pPr>
            <a:r>
              <a:rPr b="0" i="0" lang="lv-LV" sz="1800" u="none" cap="none" strike="noStrike">
                <a:solidFill>
                  <a:schemeClr val="dk1"/>
                </a:solidFill>
                <a:latin typeface="Calibri"/>
                <a:ea typeface="Calibri"/>
                <a:cs typeface="Calibri"/>
                <a:sym typeface="Calibri"/>
              </a:rPr>
              <a:t>1. </a:t>
            </a:r>
            <a:r>
              <a:rPr b="1" i="0" lang="lv-LV" sz="1800" u="none" cap="none" strike="noStrike">
                <a:solidFill>
                  <a:schemeClr val="dk1"/>
                </a:solidFill>
                <a:latin typeface="Calibri"/>
                <a:ea typeface="Calibri"/>
                <a:cs typeface="Calibri"/>
                <a:sym typeface="Calibri"/>
              </a:rPr>
              <a:t>Divide</a:t>
            </a:r>
            <a:r>
              <a:rPr b="0" i="0" lang="lv-LV" sz="1800" u="none" cap="none" strike="noStrike">
                <a:solidFill>
                  <a:schemeClr val="dk1"/>
                </a:solidFill>
                <a:latin typeface="Calibri"/>
                <a:ea typeface="Calibri"/>
                <a:cs typeface="Calibri"/>
                <a:sym typeface="Calibri"/>
              </a:rPr>
              <a:t> into small teams (3-4 people each).</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rPr b="0" i="0" lang="lv-LV" sz="1800" u="none" cap="none" strike="noStrike">
                <a:solidFill>
                  <a:schemeClr val="dk1"/>
                </a:solidFill>
                <a:latin typeface="Calibri"/>
                <a:ea typeface="Calibri"/>
                <a:cs typeface="Calibri"/>
                <a:sym typeface="Calibri"/>
              </a:rPr>
              <a:t>2. </a:t>
            </a:r>
            <a:r>
              <a:rPr b="1" i="0" lang="lv-LV" sz="1800" u="none" cap="none" strike="noStrike">
                <a:solidFill>
                  <a:schemeClr val="dk1"/>
                </a:solidFill>
                <a:latin typeface="Calibri"/>
                <a:ea typeface="Calibri"/>
                <a:cs typeface="Calibri"/>
                <a:sym typeface="Calibri"/>
              </a:rPr>
              <a:t>Use </a:t>
            </a:r>
            <a:r>
              <a:rPr b="0" i="0" lang="lv-LV" sz="1800" u="none" cap="none" strike="noStrike">
                <a:solidFill>
                  <a:schemeClr val="dk1"/>
                </a:solidFill>
                <a:latin typeface="Calibri"/>
                <a:ea typeface="Calibri"/>
                <a:cs typeface="Calibri"/>
                <a:sym typeface="Calibri"/>
              </a:rPr>
              <a:t>the circular business model principles to rethink the assigned scenario. </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rPr b="0" i="0" lang="lv-LV" sz="1800" u="none" cap="none" strike="noStrike">
                <a:solidFill>
                  <a:schemeClr val="dk1"/>
                </a:solidFill>
                <a:latin typeface="Calibri"/>
                <a:ea typeface="Calibri"/>
                <a:cs typeface="Calibri"/>
                <a:sym typeface="Calibri"/>
              </a:rPr>
              <a:t>3.</a:t>
            </a:r>
            <a:r>
              <a:rPr b="1" i="0" lang="lv-LV" sz="1800" u="none" cap="none" strike="noStrike">
                <a:solidFill>
                  <a:schemeClr val="dk1"/>
                </a:solidFill>
                <a:latin typeface="Calibri"/>
                <a:ea typeface="Calibri"/>
                <a:cs typeface="Calibri"/>
                <a:sym typeface="Calibri"/>
              </a:rPr>
              <a:t> Present </a:t>
            </a:r>
            <a:r>
              <a:rPr b="0" i="0" lang="lv-LV" sz="1800" u="none" cap="none" strike="noStrike">
                <a:solidFill>
                  <a:schemeClr val="dk1"/>
                </a:solidFill>
                <a:latin typeface="Calibri"/>
                <a:ea typeface="Calibri"/>
                <a:cs typeface="Calibri"/>
                <a:sym typeface="Calibri"/>
              </a:rPr>
              <a:t>circular business model solution, explaining how it addresses the principles of the circular economy.</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None/>
            </a:pPr>
            <a:r>
              <a:rPr b="0" i="0" lang="lv-LV" sz="1800" u="none" cap="none" strike="noStrike">
                <a:solidFill>
                  <a:schemeClr val="dk1"/>
                </a:solidFill>
                <a:latin typeface="Calibri"/>
                <a:ea typeface="Calibri"/>
                <a:cs typeface="Calibri"/>
                <a:sym typeface="Calibri"/>
              </a:rPr>
              <a:t>4.</a:t>
            </a:r>
            <a:r>
              <a:rPr b="1" i="0" lang="lv-LV" sz="1800" u="none" cap="none" strike="noStrike">
                <a:solidFill>
                  <a:schemeClr val="dk1"/>
                </a:solidFill>
                <a:latin typeface="Calibri"/>
                <a:ea typeface="Calibri"/>
                <a:cs typeface="Calibri"/>
                <a:sym typeface="Calibri"/>
              </a:rPr>
              <a:t> Discuss </a:t>
            </a:r>
            <a:r>
              <a:rPr b="0" i="0" lang="lv-LV" sz="1800" u="none" cap="none" strike="noStrike">
                <a:solidFill>
                  <a:schemeClr val="dk1"/>
                </a:solidFill>
                <a:latin typeface="Calibri"/>
                <a:ea typeface="Calibri"/>
                <a:cs typeface="Calibri"/>
                <a:sym typeface="Calibri"/>
              </a:rPr>
              <a:t>how these circular business model innovations can be applied in real-world contexts to drive sustainability and economic value.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3"/>
          <p:cNvSpPr txBox="1"/>
          <p:nvPr/>
        </p:nvSpPr>
        <p:spPr>
          <a:xfrm>
            <a:off x="623901" y="1291188"/>
            <a:ext cx="4111385" cy="5482252"/>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Challenges and Considerations</a:t>
            </a:r>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Upfront Investment and Cost</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Consumer Acceptance and Behavior</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Supply Chain Complexity</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Regulatory and Policy Barriers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Technical Challenges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Market Demand for Recycled Materials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Design Considerations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Intellectual Property and Data Security</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Logistics and Infrastructure</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Cultural and Organizational Change</a:t>
            </a:r>
            <a:endParaRPr b="0" i="0" sz="1600" u="none" cap="none" strike="noStrike">
              <a:solidFill>
                <a:schemeClr val="dk1"/>
              </a:solidFill>
              <a:latin typeface="Calibri"/>
              <a:ea typeface="Calibri"/>
              <a:cs typeface="Calibri"/>
              <a:sym typeface="Calibri"/>
            </a:endParaRPr>
          </a:p>
        </p:txBody>
      </p:sp>
      <p:sp>
        <p:nvSpPr>
          <p:cNvPr id="409" name="Google Shape;409;p53"/>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410" name="Google Shape;410;p53"/>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5400"/>
              <a:t>Summary</a:t>
            </a:r>
            <a:endParaRPr/>
          </a:p>
        </p:txBody>
      </p:sp>
      <p:pic>
        <p:nvPicPr>
          <p:cNvPr descr="A city and a city&#10;&#10;Description automatically generated with medium confidence" id="411" name="Google Shape;411;p53"/>
          <p:cNvPicPr preferRelativeResize="0"/>
          <p:nvPr/>
        </p:nvPicPr>
        <p:blipFill rotWithShape="1">
          <a:blip r:embed="rId3">
            <a:alphaModFix/>
          </a:blip>
          <a:srcRect b="0" l="7023" r="7023" t="0"/>
          <a:stretch/>
        </p:blipFill>
        <p:spPr>
          <a:xfrm>
            <a:off x="5559016" y="1929200"/>
            <a:ext cx="5941471" cy="3949960"/>
          </a:xfrm>
          <a:prstGeom prst="rect">
            <a:avLst/>
          </a:prstGeom>
          <a:noFill/>
          <a:ln>
            <a:noFill/>
          </a:ln>
        </p:spPr>
      </p:pic>
      <p:sp>
        <p:nvSpPr>
          <p:cNvPr id="412" name="Google Shape;412;p53"/>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4"/>
          <p:cNvSpPr txBox="1"/>
          <p:nvPr/>
        </p:nvSpPr>
        <p:spPr>
          <a:xfrm>
            <a:off x="623901" y="1291188"/>
            <a:ext cx="4742756" cy="5482252"/>
          </a:xfrm>
          <a:prstGeom prst="rect">
            <a:avLst/>
          </a:prstGeom>
          <a:noFill/>
          <a:ln>
            <a:noFill/>
          </a:ln>
        </p:spPr>
        <p:txBody>
          <a:bodyPr anchorCtr="0" anchor="t" bIns="0" lIns="0" spcFirstLastPara="1" rIns="0" wrap="square" tIns="0">
            <a:noAutofit/>
          </a:bodyPr>
          <a:lstStyle/>
          <a:p>
            <a:pPr indent="0" lvl="0" marL="0" marR="0" rtl="0" algn="l">
              <a:lnSpc>
                <a:spcPct val="138888"/>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Opportunities</a:t>
            </a:r>
            <a:endParaRPr b="1" i="0" sz="18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Innovation in Product Design and Development</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Creation of New Business Models and Revenue Streams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Cost Reduction and Efficiency Gains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Competitive Advantage</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Access to New Markets and Customer Segments</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Regulatory Compliance and Leadership</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Enhanced Supply Chain Sustainability</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Social and Environmental Impact</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Attracting Investment</a:t>
            </a:r>
            <a:endParaRPr b="0" i="0" sz="1600" u="none" cap="none" strike="noStrike">
              <a:solidFill>
                <a:srgbClr val="323E4F"/>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rgbClr val="323E4F"/>
                </a:solidFill>
                <a:latin typeface="Calibri"/>
                <a:ea typeface="Calibri"/>
                <a:cs typeface="Calibri"/>
                <a:sym typeface="Calibri"/>
              </a:rPr>
              <a:t>Building Resilience</a:t>
            </a:r>
            <a:endParaRPr b="0" i="0" sz="1600" u="none" cap="none" strike="noStrike">
              <a:solidFill>
                <a:schemeClr val="dk1"/>
              </a:solidFill>
              <a:latin typeface="Calibri"/>
              <a:ea typeface="Calibri"/>
              <a:cs typeface="Calibri"/>
              <a:sym typeface="Calibri"/>
            </a:endParaRPr>
          </a:p>
        </p:txBody>
      </p:sp>
      <p:sp>
        <p:nvSpPr>
          <p:cNvPr id="418" name="Google Shape;418;p54"/>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419" name="Google Shape;419;p54"/>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5400"/>
              <a:t>Summary</a:t>
            </a:r>
            <a:endParaRPr/>
          </a:p>
        </p:txBody>
      </p:sp>
      <p:pic>
        <p:nvPicPr>
          <p:cNvPr descr="A green recycle symbol with people around it&#10;&#10;Description automatically generated" id="420" name="Google Shape;420;p54"/>
          <p:cNvPicPr preferRelativeResize="0"/>
          <p:nvPr/>
        </p:nvPicPr>
        <p:blipFill rotWithShape="1">
          <a:blip r:embed="rId3">
            <a:alphaModFix/>
          </a:blip>
          <a:srcRect b="0" l="7120" r="7121" t="0"/>
          <a:stretch/>
        </p:blipFill>
        <p:spPr>
          <a:xfrm>
            <a:off x="5559016" y="1931401"/>
            <a:ext cx="5941471" cy="3958966"/>
          </a:xfrm>
          <a:prstGeom prst="rect">
            <a:avLst/>
          </a:prstGeom>
          <a:noFill/>
          <a:ln>
            <a:noFill/>
          </a:ln>
        </p:spPr>
      </p:pic>
      <p:sp>
        <p:nvSpPr>
          <p:cNvPr id="421" name="Google Shape;421;p54"/>
          <p:cNvSpPr txBox="1"/>
          <p:nvPr/>
        </p:nvSpPr>
        <p:spPr>
          <a:xfrm>
            <a:off x="7871190" y="5879160"/>
            <a:ext cx="3653007" cy="276649"/>
          </a:xfrm>
          <a:prstGeom prst="rect">
            <a:avLst/>
          </a:prstGeom>
          <a:noFill/>
          <a:ln>
            <a:noFill/>
          </a:ln>
        </p:spPr>
        <p:txBody>
          <a:bodyPr anchorCtr="0" anchor="t" bIns="0" lIns="0" spcFirstLastPara="1" rIns="0" wrap="square" tIns="0">
            <a:noAutofit/>
          </a:bodyPr>
          <a:lstStyle/>
          <a:p>
            <a:pPr indent="0" lvl="0" marL="0" marR="0" rtl="0" algn="r">
              <a:lnSpc>
                <a:spcPct val="138888"/>
              </a:lnSpc>
              <a:spcBef>
                <a:spcPts val="0"/>
              </a:spcBef>
              <a:spcAft>
                <a:spcPts val="0"/>
              </a:spcAft>
              <a:buNone/>
            </a:pPr>
            <a:r>
              <a:rPr b="0" i="1" lang="lv-LV" sz="1200" u="none" cap="none" strike="noStrike">
                <a:solidFill>
                  <a:schemeClr val="dk1"/>
                </a:solidFill>
                <a:latin typeface="Calibri"/>
                <a:ea typeface="Calibri"/>
                <a:cs typeface="Calibri"/>
                <a:sym typeface="Calibri"/>
              </a:rPr>
              <a:t>Photo source: AI generated</a:t>
            </a:r>
            <a:endParaRPr b="0" i="1" sz="12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5"/>
          <p:cNvSpPr txBox="1"/>
          <p:nvPr/>
        </p:nvSpPr>
        <p:spPr>
          <a:xfrm>
            <a:off x="623901" y="1291188"/>
            <a:ext cx="4100499" cy="5266808"/>
          </a:xfrm>
          <a:prstGeom prst="rect">
            <a:avLst/>
          </a:prstGeom>
          <a:noFill/>
          <a:ln>
            <a:noFill/>
          </a:ln>
        </p:spPr>
        <p:txBody>
          <a:bodyPr anchorCtr="0" anchor="t" bIns="0" lIns="0" spcFirstLastPara="1" rIns="0" wrap="square" tIns="0">
            <a:noAutofit/>
          </a:bodyPr>
          <a:lstStyle/>
          <a:p>
            <a:pPr indent="-184150" lvl="0" marL="285750" marR="0" rtl="0" algn="l">
              <a:lnSpc>
                <a:spcPct val="138888"/>
              </a:lnSpc>
              <a:spcBef>
                <a:spcPts val="0"/>
              </a:spcBef>
              <a:spcAft>
                <a:spcPts val="0"/>
              </a:spcAft>
              <a:buClr>
                <a:srgbClr val="000000"/>
              </a:buClr>
              <a:buSzPts val="1600"/>
              <a:buFont typeface="Courier New"/>
              <a:buNone/>
            </a:pPr>
            <a:r>
              <a:t/>
            </a:r>
            <a:endParaRPr b="0" i="0" sz="1600" u="none" cap="none" strike="noStrike">
              <a:solidFill>
                <a:schemeClr val="dk1"/>
              </a:solidFill>
              <a:latin typeface="Calibri"/>
              <a:ea typeface="Calibri"/>
              <a:cs typeface="Calibri"/>
              <a:sym typeface="Calibri"/>
            </a:endParaRPr>
          </a:p>
          <a:p>
            <a:pPr indent="0" lvl="0" marL="0" marR="0" rtl="0" algn="l">
              <a:lnSpc>
                <a:spcPct val="138888"/>
              </a:lnSpc>
              <a:spcBef>
                <a:spcPts val="0"/>
              </a:spcBef>
              <a:spcAft>
                <a:spcPts val="0"/>
              </a:spcAft>
              <a:buClr>
                <a:srgbClr val="000000"/>
              </a:buClr>
              <a:buSzPts val="1800"/>
              <a:buFont typeface="Arial"/>
              <a:buNone/>
            </a:pPr>
            <a:r>
              <a:rPr b="1" i="0" lang="lv-LV" sz="1800" u="none" cap="none" strike="noStrike">
                <a:solidFill>
                  <a:schemeClr val="dk1"/>
                </a:solidFill>
                <a:latin typeface="Calibri"/>
                <a:ea typeface="Calibri"/>
                <a:cs typeface="Calibri"/>
                <a:sym typeface="Calibri"/>
              </a:rPr>
              <a:t>Conclusion – The Future is Circular</a:t>
            </a:r>
            <a:endParaRPr/>
          </a:p>
          <a:p>
            <a:pPr indent="-184150" lvl="0" marL="285750" marR="0" rtl="0" algn="l">
              <a:lnSpc>
                <a:spcPct val="138888"/>
              </a:lnSpc>
              <a:spcBef>
                <a:spcPts val="0"/>
              </a:spcBef>
              <a:spcAft>
                <a:spcPts val="0"/>
              </a:spcAft>
              <a:buClr>
                <a:srgbClr val="000000"/>
              </a:buClr>
              <a:buSzPts val="1600"/>
              <a:buFont typeface="Courier New"/>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Emphasize the importance of transitioning to circular business models for sustainable development.</a:t>
            </a:r>
            <a:endParaRPr b="0" i="0" sz="1600" u="none" cap="none" strike="noStrike">
              <a:solidFill>
                <a:schemeClr val="dk1"/>
              </a:solidFill>
              <a:latin typeface="Calibri"/>
              <a:ea typeface="Calibri"/>
              <a:cs typeface="Calibri"/>
              <a:sym typeface="Calibri"/>
            </a:endParaRPr>
          </a:p>
          <a:p>
            <a:pPr indent="-184150" lvl="0" marL="285750" marR="0" rtl="0" algn="l">
              <a:lnSpc>
                <a:spcPct val="138888"/>
              </a:lnSpc>
              <a:spcBef>
                <a:spcPts val="0"/>
              </a:spcBef>
              <a:spcAft>
                <a:spcPts val="0"/>
              </a:spcAft>
              <a:buClr>
                <a:srgbClr val="000000"/>
              </a:buClr>
              <a:buSzPts val="1600"/>
              <a:buFont typeface="Courier New"/>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38888"/>
              </a:lnSpc>
              <a:spcBef>
                <a:spcPts val="0"/>
              </a:spcBef>
              <a:spcAft>
                <a:spcPts val="0"/>
              </a:spcAft>
              <a:buClr>
                <a:srgbClr val="000000"/>
              </a:buClr>
              <a:buSzPts val="1600"/>
              <a:buFont typeface="Courier New"/>
              <a:buChar char="o"/>
            </a:pPr>
            <a:r>
              <a:rPr b="0" i="0" lang="lv-LV" sz="1600" u="none" cap="none" strike="noStrike">
                <a:solidFill>
                  <a:schemeClr val="dk1"/>
                </a:solidFill>
                <a:latin typeface="Calibri"/>
                <a:ea typeface="Calibri"/>
                <a:cs typeface="Calibri"/>
                <a:sym typeface="Calibri"/>
              </a:rPr>
              <a:t>Encourage the audience to consider how businesses can innovate and transform to contribute to a more sustainable and economically viable future.</a:t>
            </a:r>
            <a:endParaRPr b="0" i="0" sz="1600" u="none" cap="none" strike="noStrike">
              <a:solidFill>
                <a:schemeClr val="dk1"/>
              </a:solidFill>
              <a:latin typeface="Calibri"/>
              <a:ea typeface="Calibri"/>
              <a:cs typeface="Calibri"/>
              <a:sym typeface="Calibri"/>
            </a:endParaRPr>
          </a:p>
        </p:txBody>
      </p:sp>
      <p:sp>
        <p:nvSpPr>
          <p:cNvPr id="427" name="Google Shape;427;p5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
        <p:nvSpPr>
          <p:cNvPr id="428" name="Google Shape;428;p55"/>
          <p:cNvSpPr txBox="1"/>
          <p:nvPr>
            <p:ph type="title"/>
          </p:nvPr>
        </p:nvSpPr>
        <p:spPr>
          <a:xfrm>
            <a:off x="475423" y="574875"/>
            <a:ext cx="9992551" cy="5508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C8064"/>
              </a:buClr>
              <a:buSzPct val="100000"/>
              <a:buFont typeface="Calibri"/>
              <a:buNone/>
            </a:pPr>
            <a:r>
              <a:rPr lang="lv-LV" sz="5400"/>
              <a:t>Summary</a:t>
            </a:r>
            <a:endParaRPr/>
          </a:p>
        </p:txBody>
      </p:sp>
      <p:pic>
        <p:nvPicPr>
          <p:cNvPr descr="A city with many buildings and trees&#10;&#10;Description automatically generated with medium confidence" id="429" name="Google Shape;429;p55"/>
          <p:cNvPicPr preferRelativeResize="0"/>
          <p:nvPr/>
        </p:nvPicPr>
        <p:blipFill rotWithShape="1">
          <a:blip r:embed="rId3">
            <a:alphaModFix/>
          </a:blip>
          <a:srcRect b="0" l="5486" r="8934" t="0"/>
          <a:stretch/>
        </p:blipFill>
        <p:spPr>
          <a:xfrm>
            <a:off x="4876800" y="1484997"/>
            <a:ext cx="6623689" cy="442271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6"/>
          <p:cNvSpPr txBox="1"/>
          <p:nvPr>
            <p:ph type="title"/>
          </p:nvPr>
        </p:nvSpPr>
        <p:spPr>
          <a:xfrm>
            <a:off x="475423" y="878114"/>
            <a:ext cx="11186806" cy="479697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5C8064"/>
              </a:buClr>
              <a:buSzPts val="4900"/>
              <a:buFont typeface="Calibri"/>
              <a:buNone/>
            </a:pPr>
            <a:r>
              <a:rPr lang="lv-LV" sz="4900"/>
              <a:t>Questions and discussion</a:t>
            </a:r>
            <a:endParaRPr/>
          </a:p>
        </p:txBody>
      </p:sp>
      <p:sp>
        <p:nvSpPr>
          <p:cNvPr id="435" name="Google Shape;435;p5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lv-LV" sz="1400" u="none" cap="none" strike="noStrike">
                <a:solidFill>
                  <a:schemeClr val="lt1"/>
                </a:solidFill>
                <a:latin typeface="Calibri"/>
                <a:ea typeface="Calibri"/>
                <a:cs typeface="Calibri"/>
                <a:sym typeface="Calibri"/>
              </a:rPr>
              <a:t>©Pixabay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BSR / Color Palette">
      <a:dk1>
        <a:srgbClr val="4B4B4D"/>
      </a:dk1>
      <a:lt1>
        <a:srgbClr val="FFFFFF"/>
      </a:lt1>
      <a:dk2>
        <a:srgbClr val="004E84"/>
      </a:dk2>
      <a:lt2>
        <a:srgbClr val="FFFFFF"/>
      </a:lt2>
      <a:accent1>
        <a:srgbClr val="6B9BC2"/>
      </a:accent1>
      <a:accent2>
        <a:srgbClr val="377F77"/>
      </a:accent2>
      <a:accent3>
        <a:srgbClr val="AC3287"/>
      </a:accent3>
      <a:accent4>
        <a:srgbClr val="FFA829"/>
      </a:accent4>
      <a:accent5>
        <a:srgbClr val="8E8C8C"/>
      </a:accent5>
      <a:accent6>
        <a:srgbClr val="64AE53"/>
      </a:accent6>
      <a:hlink>
        <a:srgbClr val="8AB419"/>
      </a:hlink>
      <a:folHlink>
        <a:srgbClr val="8AB4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a:themeElements>
    <a:clrScheme name="BSR / Color Palette">
      <a:dk1>
        <a:srgbClr val="4B4B4D"/>
      </a:dk1>
      <a:lt1>
        <a:srgbClr val="FFFFFF"/>
      </a:lt1>
      <a:dk2>
        <a:srgbClr val="004E84"/>
      </a:dk2>
      <a:lt2>
        <a:srgbClr val="FFFFFF"/>
      </a:lt2>
      <a:accent1>
        <a:srgbClr val="6B9BC2"/>
      </a:accent1>
      <a:accent2>
        <a:srgbClr val="377F77"/>
      </a:accent2>
      <a:accent3>
        <a:srgbClr val="AC3287"/>
      </a:accent3>
      <a:accent4>
        <a:srgbClr val="FFA829"/>
      </a:accent4>
      <a:accent5>
        <a:srgbClr val="8E8C8C"/>
      </a:accent5>
      <a:accent6>
        <a:srgbClr val="64AE53"/>
      </a:accent6>
      <a:hlink>
        <a:srgbClr val="8AB419"/>
      </a:hlink>
      <a:folHlink>
        <a:srgbClr val="8AB4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